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BIZ UDPGothic"/>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7uMCNCd3lgbV+qmbG7T1b4B7T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77B20-A630-4A1D-81F4-7C21FFB1FC08}">
  <a:tblStyle styleId="{36977B20-A630-4A1D-81F4-7C21FFB1FC0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E458228-4A23-4751-AD18-C8A8BBD7AB6F}"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 styleId="{3467832D-9DE1-49CC-B827-7DFF1556ED4D}"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32B047E-2240-43DF-AB91-C3AC2A0F5CC9}" styleName="Table_3">
    <a:wholeTbl>
      <a:tcTxStyle b="off" i="off">
        <a:font>
          <a:latin typeface="游ゴシック"/>
          <a:ea typeface="游ゴシック"/>
          <a:cs typeface="游ゴシック"/>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游ゴシック"/>
          <a:ea typeface="游ゴシック"/>
          <a:cs typeface="游ゴシック"/>
        </a:font>
        <a:schemeClr val="lt1"/>
      </a:tcTxStyle>
      <a:tcStyle>
        <a:fill>
          <a:solidFill>
            <a:schemeClr val="accent1"/>
          </a:solidFill>
        </a:fill>
      </a:tcStyle>
    </a:lastCol>
    <a:firstCol>
      <a:tcTxStyle b="on" i="off">
        <a:font>
          <a:latin typeface="游ゴシック"/>
          <a:ea typeface="游ゴシック"/>
          <a:cs typeface="游ゴシック"/>
        </a:font>
        <a:schemeClr val="lt1"/>
      </a:tcTxStyle>
      <a:tcStyle>
        <a:fill>
          <a:solidFill>
            <a:schemeClr val="accent1"/>
          </a:solidFill>
        </a:fill>
      </a:tcStyle>
    </a:firstCol>
    <a:lastRow>
      <a:tcTxStyle b="on" i="off">
        <a:font>
          <a:latin typeface="游ゴシック"/>
          <a:ea typeface="游ゴシック"/>
          <a:cs typeface="游ゴシック"/>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游ゴシック"/>
          <a:ea typeface="游ゴシック"/>
          <a:cs typeface="游ゴシック"/>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BIZUDPGothic-bold.fntdata"/><Relationship Id="rId10" Type="http://schemas.openxmlformats.org/officeDocument/2006/relationships/slide" Target="slides/slide5.xml"/><Relationship Id="rId54" Type="http://schemas.openxmlformats.org/officeDocument/2006/relationships/font" Target="fonts/BIZUDPGothic-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27" name="Google Shape;7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60" name="Google Shape;7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911" name="Google Shape;9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5" name="Google Shape;10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5" name="Google Shape;117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6" name="Google Shape;120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3" name="Google Shape;121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1" name="Google Shape;12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8" name="Shape 68"/>
        <p:cNvGrpSpPr/>
        <p:nvPr/>
      </p:nvGrpSpPr>
      <p:grpSpPr>
        <a:xfrm>
          <a:off x="0" y="0"/>
          <a:ext cx="0" cy="0"/>
          <a:chOff x="0" y="0"/>
          <a:chExt cx="0" cy="0"/>
        </a:xfrm>
      </p:grpSpPr>
      <p:sp>
        <p:nvSpPr>
          <p:cNvPr id="69" name="Google Shape;69;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9"/>
          <p:cNvSpPr/>
          <p:nvPr>
            <p:ph idx="2" type="pic"/>
          </p:nvPr>
        </p:nvSpPr>
        <p:spPr>
          <a:xfrm>
            <a:off x="5183188" y="987425"/>
            <a:ext cx="6172200" cy="4873625"/>
          </a:xfrm>
          <a:prstGeom prst="rect">
            <a:avLst/>
          </a:prstGeom>
          <a:noFill/>
          <a:ln>
            <a:noFill/>
          </a:ln>
        </p:spPr>
      </p:sp>
      <p:sp>
        <p:nvSpPr>
          <p:cNvPr id="71" name="Google Shape;71;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5" name="Shape 75"/>
        <p:cNvGrpSpPr/>
        <p:nvPr/>
      </p:nvGrpSpPr>
      <p:grpSpPr>
        <a:xfrm>
          <a:off x="0" y="0"/>
          <a:ext cx="0" cy="0"/>
          <a:chOff x="0" y="0"/>
          <a:chExt cx="0" cy="0"/>
        </a:xfrm>
      </p:grpSpPr>
      <p:sp>
        <p:nvSpPr>
          <p:cNvPr id="76" name="Google Shape;7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81" name="Shape 81"/>
        <p:cNvGrpSpPr/>
        <p:nvPr/>
      </p:nvGrpSpPr>
      <p:grpSpPr>
        <a:xfrm>
          <a:off x="0" y="0"/>
          <a:ext cx="0" cy="0"/>
          <a:chOff x="0" y="0"/>
          <a:chExt cx="0" cy="0"/>
        </a:xfrm>
      </p:grpSpPr>
      <p:sp>
        <p:nvSpPr>
          <p:cNvPr id="82" name="Google Shape;82;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7" name="Shape 27"/>
        <p:cNvGrpSpPr/>
        <p:nvPr/>
      </p:nvGrpSpPr>
      <p:grpSpPr>
        <a:xfrm>
          <a:off x="0" y="0"/>
          <a:ext cx="0" cy="0"/>
          <a:chOff x="0" y="0"/>
          <a:chExt cx="0" cy="0"/>
        </a:xfrm>
      </p:grpSpPr>
      <p:sp>
        <p:nvSpPr>
          <p:cNvPr id="28" name="Google Shape;2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1" name="Shape 31"/>
        <p:cNvGrpSpPr/>
        <p:nvPr/>
      </p:nvGrpSpPr>
      <p:grpSpPr>
        <a:xfrm>
          <a:off x="0" y="0"/>
          <a:ext cx="0" cy="0"/>
          <a:chOff x="0" y="0"/>
          <a:chExt cx="0" cy="0"/>
        </a:xfrm>
      </p:grpSpPr>
      <p:sp>
        <p:nvSpPr>
          <p:cNvPr id="32" name="Google Shape;32;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58" name="Shape 58"/>
        <p:cNvGrpSpPr/>
        <p:nvPr/>
      </p:nvGrpSpPr>
      <p:grpSpPr>
        <a:xfrm>
          <a:off x="0" y="0"/>
          <a:ext cx="0" cy="0"/>
          <a:chOff x="0" y="0"/>
          <a:chExt cx="0" cy="0"/>
        </a:xfrm>
      </p:grpSpPr>
      <p:pic>
        <p:nvPicPr>
          <p:cNvPr id="59" name="Google Shape;59;p57"/>
          <p:cNvPicPr preferRelativeResize="0"/>
          <p:nvPr/>
        </p:nvPicPr>
        <p:blipFill rotWithShape="1">
          <a:blip r:embed="rId2">
            <a:alphaModFix amt="85000"/>
          </a:blip>
          <a:srcRect b="0" l="0" r="0" t="0"/>
          <a:stretch/>
        </p:blipFill>
        <p:spPr>
          <a:xfrm>
            <a:off x="0" y="0"/>
            <a:ext cx="12192000" cy="6858000"/>
          </a:xfrm>
          <a:prstGeom prst="rect">
            <a:avLst/>
          </a:prstGeom>
          <a:noFill/>
          <a:ln>
            <a:noFill/>
          </a:ln>
        </p:spPr>
      </p:pic>
      <p:sp>
        <p:nvSpPr>
          <p:cNvPr id="60" name="Google Shape;60;p57"/>
          <p:cNvSpPr/>
          <p:nvPr/>
        </p:nvSpPr>
        <p:spPr>
          <a:xfrm>
            <a:off x="0" y="0"/>
            <a:ext cx="12192000" cy="6858000"/>
          </a:xfrm>
          <a:prstGeom prst="rect">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4"/>
              </a:buClr>
              <a:buSzPts val="4400"/>
              <a:buFont typeface="BIZ UDPGothic"/>
              <a:buNone/>
              <a:defRPr b="0" i="0" sz="4400" u="none" cap="none" strike="noStrike">
                <a:solidFill>
                  <a:schemeClr val="accent4"/>
                </a:solidFill>
                <a:latin typeface="BIZ UDPGothic"/>
                <a:ea typeface="BIZ UDPGothic"/>
                <a:cs typeface="BIZ UDPGothic"/>
                <a:sym typeface="BIZ UDPGothic"/>
              </a:defRPr>
            </a:lvl1pPr>
            <a:lvl2pPr lvl="1"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2pPr>
            <a:lvl3pPr lvl="2"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3pPr>
            <a:lvl4pPr lvl="3"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4pPr>
            <a:lvl5pPr lvl="4"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5pPr>
            <a:lvl6pPr lvl="5"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6pPr>
            <a:lvl7pPr lvl="6"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7pPr>
            <a:lvl8pPr lvl="7"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8pPr>
            <a:lvl9pPr lvl="8"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4"/>
              </a:buClr>
              <a:buSzPts val="2800"/>
              <a:buFont typeface="BIZ UDPGothic"/>
              <a:buChar char="•"/>
              <a:defRPr b="0" i="0" sz="2800" u="none" cap="none" strike="noStrike">
                <a:solidFill>
                  <a:schemeClr val="accent4"/>
                </a:solidFill>
                <a:latin typeface="BIZ UDPGothic"/>
                <a:ea typeface="BIZ UDPGothic"/>
                <a:cs typeface="BIZ UDPGothic"/>
                <a:sym typeface="BIZ UDPGothic"/>
              </a:defRPr>
            </a:lvl1pPr>
            <a:lvl2pPr indent="-381000" lvl="1" marL="914400" marR="0" rtl="0" algn="l">
              <a:lnSpc>
                <a:spcPct val="90000"/>
              </a:lnSpc>
              <a:spcBef>
                <a:spcPts val="500"/>
              </a:spcBef>
              <a:spcAft>
                <a:spcPts val="0"/>
              </a:spcAft>
              <a:buClr>
                <a:schemeClr val="accent4"/>
              </a:buClr>
              <a:buSzPts val="2400"/>
              <a:buFont typeface="BIZ UDPGothic"/>
              <a:buChar char="•"/>
              <a:defRPr b="0" i="0" sz="2400" u="none" cap="none" strike="noStrike">
                <a:solidFill>
                  <a:schemeClr val="accent4"/>
                </a:solidFill>
                <a:latin typeface="BIZ UDPGothic"/>
                <a:ea typeface="BIZ UDPGothic"/>
                <a:cs typeface="BIZ UDPGothic"/>
                <a:sym typeface="BIZ UDPGothic"/>
              </a:defRPr>
            </a:lvl2pPr>
            <a:lvl3pPr indent="-355600" lvl="2" marL="1371600" marR="0" rtl="0" algn="l">
              <a:lnSpc>
                <a:spcPct val="90000"/>
              </a:lnSpc>
              <a:spcBef>
                <a:spcPts val="500"/>
              </a:spcBef>
              <a:spcAft>
                <a:spcPts val="0"/>
              </a:spcAft>
              <a:buClr>
                <a:schemeClr val="accent4"/>
              </a:buClr>
              <a:buSzPts val="2000"/>
              <a:buFont typeface="BIZ UDPGothic"/>
              <a:buChar char="•"/>
              <a:defRPr b="0" i="0" sz="2000" u="none" cap="none" strike="noStrike">
                <a:solidFill>
                  <a:schemeClr val="accent4"/>
                </a:solidFill>
                <a:latin typeface="BIZ UDPGothic"/>
                <a:ea typeface="BIZ UDPGothic"/>
                <a:cs typeface="BIZ UDPGothic"/>
                <a:sym typeface="BIZ UDPGothic"/>
              </a:defRPr>
            </a:lvl3pPr>
            <a:lvl4pPr indent="-342900" lvl="3" marL="1828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4pPr>
            <a:lvl5pPr indent="-342900" lvl="4" marL="22860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5pPr>
            <a:lvl6pPr indent="-342900" lvl="5" marL="27432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6pPr>
            <a:lvl7pPr indent="-342900" lvl="6" marL="32004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7pPr>
            <a:lvl8pPr indent="-342900" lvl="7" marL="36576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8pPr>
            <a:lvl9pPr indent="-342900" lvl="8" marL="4114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ns0:sld xmlns:ns0="http://schemas.openxmlformats.org/presentationml/2006/main" xmlns:ns1="http://schemas.openxmlformats.org/drawingml/2006/main" xmlns:ns2="http://schemas.openxmlformats.org/officeDocument/2006/relationships">
  <ns0:cSld>
    <ns0:spTree>
      <ns0:nvGrpSpPr>
        <ns0:cNvPr id="91" name="Shape 91"/>
        <ns0:cNvGrpSpPr/>
        <ns0:nvPr/>
      </ns0:nvGrpSpPr>
      <ns0:grpSpPr>
        <ns1:xfrm>
          <ns1:off x="0" y="0"/>
          <ns1:ext cx="0" cy="0"/>
          <ns1:chOff x="0" y="0"/>
          <ns1:chExt cx="0" cy="0"/>
        </ns1:xfrm>
      </ns0:grpSpPr>
      <ns0:pic>
        <ns0:nvPicPr>
          <ns0:cNvPr descr="背景パターン" id="92" name="Google Shape;92;p1"/>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grpSp>
        <ns0:nvGrpSpPr>
          <ns0:cNvPr id="93" name="Google Shape;93;p1"/>
          <ns0:cNvGrpSpPr/>
          <ns0:nvPr/>
        </ns0:nvGrpSpPr>
        <ns0:grpSpPr>
          <ns1:xfrm>
            <ns1:off x="3605535" y="4582570"/>
            <ns1:ext cx="7456473" cy="907621"/>
            <ns1:chOff x="1460591" y="5342640"/>
            <ns1:chExt cx="9380206" cy="1145208"/>
          </ns1:xfrm>
        </ns0:grpSpPr>
        <ns0:grpSp>
          <ns0:nvGrpSpPr>
            <ns0:cNvPr id="94" name="Google Shape;94;p1"/>
            <ns0:cNvGrpSpPr/>
            <ns0:nvPr/>
          </ns0:nvGrpSpPr>
          <ns0:grpSpPr>
            <ns1:xfrm>
              <ns1:off x="1460591" y="5342641"/>
              <ns1:ext cx="2539613" cy="812320"/>
              <ns1:chOff x="1326772" y="5067191"/>
              <ns1:chExt cx="2539613" cy="812320"/>
            </ns1:xfrm>
          </ns0:grpSpPr>
          <ns0:pic>
            <ns0:nvPicPr>
              <ns0:cNvPr descr="ロゴ&#10;&#10;自動的に生成された説明" id="95" name="Google Shape;95;p1"/>
              <ns0:cNvPicPr preferRelativeResize="0"/>
              <ns0:nvPr/>
            </ns0:nvPicPr>
            <ns0:blipFill rotWithShape="1">
              <ns1:blip ns2:embed="rId4">
                <ns1:alphaModFix/>
              </ns1:blip>
              <ns1:srcRect b="0" l="0" r="0" t="0"/>
              <ns1:stretch/>
            </ns0:blipFill>
            <ns0:spPr>
              <ns1:xfrm>
                <ns1:off x="1326772"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6" name="Google Shape;96;p1"/>
              <ns0:cNvSpPr txBox="1"/>
              <ns0:nvPr/>
            </ns0:nvSpPr>
            <ns0:spPr>
              <ns1:xfrm>
                <ns1:off x="2057719" y="5161128"/>
                <ns1:ext cx="1808666"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with strong customer attraction</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97" name="Google Shape;97;p1"/>
            <ns0:cNvGrpSpPr/>
            <ns0:nvPr/>
          </ns0:nvGrpSpPr>
          <ns0:grpSpPr>
            <ns1:xfrm>
              <ns1:off x="4099023" y="5342640"/>
              <ns1:ext cx="3845154" cy="812320"/>
              <ns1:chOff x="4326716" y="5067190"/>
              <ns1:chExt cx="3845154" cy="812320"/>
            </ns1:xfrm>
          </ns0:grpSpPr>
          <ns0:pic>
            <ns0:nvPicPr>
              <ns0:cNvPr descr="ロゴ&#10;&#10;自動的に生成された説明" id="98" name="Google Shape;98;p1"/>
              <ns0:cNvPicPr preferRelativeResize="0"/>
              <ns0:nvPr/>
            </ns0:nvPicPr>
            <ns0:blipFill rotWithShape="1">
              <ns1:blip ns2:embed="rId4">
                <ns1:alphaModFix/>
              </ns1:blip>
              <ns1:srcRect b="0" l="0" r="0" t="0"/>
              <ns1:stretch/>
            </ns0:blipFill>
            <ns0:spPr>
              <ns1:xfrm>
                <ns1:off x="4326716" y="5067190"/>
                <ns1:ext cx="718659" cy="803388"/>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9" name="Google Shape;99;p1"/>
              <ns0:cNvSpPr txBox="1"/>
              <ns0:nvPr/>
            </ns0:nvSpPr>
            <ns0:spPr>
              <ns1:xfrm>
                <ns1:off x="5071079" y="5161127"/>
                <ns1:ext cx="3100791"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acquiring new business negotiations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100" name="Google Shape;100;p1"/>
            <ns0:cNvGrpSpPr/>
            <ns0:nvPr/>
          </ns0:nvGrpSpPr>
          <ns0:grpSpPr>
            <ns1:xfrm>
              <ns1:off x="7604531" y="5342641"/>
              <ns1:ext cx="2898584" cy="812320"/>
              <ns1:chOff x="8374484" y="5067191"/>
              <ns1:chExt cx="2898584" cy="812320"/>
            </ns1:xfrm>
          </ns0:grpSpPr>
          <ns0:pic>
            <ns0:nvPicPr>
              <ns0:cNvPr descr="ロゴ&#10;&#10;自動的に生成された説明" id="101" name="Google Shape;101;p1"/>
              <ns0:cNvPicPr preferRelativeResize="0"/>
              <ns0:nvPr/>
            </ns0:nvPicPr>
            <ns0:blipFill rotWithShape="1">
              <ns1:blip ns2:embed="rId4">
                <ns1:alphaModFix/>
              </ns1:blip>
              <ns1:srcRect b="0" l="0" r="0" t="0"/>
              <ns1:stretch/>
            </ns0:blipFill>
            <ns0:spPr>
              <ns1:xfrm>
                <ns1:off x="8374484"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102" name="Google Shape;102;p1"/>
              <ns0:cNvSpPr txBox="1"/>
              <ns0:nvPr/>
            </ns0:nvSpPr>
            <ns0:spPr>
              <ns1:xfrm>
                <ns1:off x="9115408" y="5161128"/>
                <ns1:ext cx="2157660"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chosen by IT managers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sp>
          <ns0:nvSpPr>
            <ns0:cNvPr id="103" name="Google Shape;103;p1"/>
            <ns0:cNvSpPr txBox="1"/>
            <ns0:nvPr/>
          </ns0:nvSpPr>
          <ns0:spPr>
            <ns1:xfrm>
              <ns1:off x="6365812" y="6235477"/>
              <ns1:ext cx="4474985" cy="2523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pic>
        <ns0:nvPicPr>
          <ns0:cNvPr descr="黒い背景に白い文字がある&#10;&#10;中程度の精度で自動的に生成された説明" id="104" name="Google Shape;104;p1"/>
          <ns0:cNvPicPr preferRelativeResize="0"/>
          <ns0:nvPr/>
        </ns0:nvPicPr>
        <ns0:blipFill rotWithShape="1">
          <ns1:blip ns2:embed="rId5">
            <ns1:alphaModFix/>
          </ns1:blip>
          <ns1:srcRect b="0" l="0" r="0" t="0"/>
          <ns1:stretch/>
        </ns0:blipFill>
        <ns0:spPr>
          <ns1:xfrm>
            <ns1:off x="739971" y="1349444"/>
            <ns1:ext cx="3224904" cy="3224904"/>
          </ns1:xfrm>
          <ns1:prstGeom prst="rect">
            <ns1:avLst/>
          </ns1:prstGeom>
          <ns1:noFill/>
          <ns1:ln>
            <ns1:noFill/>
          </ns1:ln>
        </ns0:spPr>
      </ns0:pic>
      <ns0:sp>
        <ns0:nvSpPr>
          <ns0:cNvPr id="105" name="Google Shape;105;p1"/>
          <ns0:cNvSpPr txBox="1"/>
          <ns0:nvPr>
            <ns0:ph type="ctrTitle"/>
          </ns0:nvPr>
        </ns0:nvSpPr>
        <ns0:spPr>
          <ns1:xfrm>
            <ns1:off x="3750500" y="2705929"/>
            <ns1:ext cx="7225176" cy="1602700"/>
          </ns1:xfrm>
          <ns1:prstGeom prst="rect">
            <ns1:avLst/>
          </ns1:prstGeom>
          <ns1:noFill/>
          <ns1:ln>
            <ns1:noFill/>
          </ns1:ln>
        </ns0:spPr>
        <ns0:txBody>
          <ns1:bodyPr anchorCtr="0" anchor="b" bIns="45700" lIns="91425" spcFirstLastPara="1" rIns="91425" wrap="square" tIns="45700">
            <ns1:noAutofit/>
          </ns1:bodyPr>
          <ns1:lstStyle/>
          <ns1:p>
            <ns1:pPr indent="0" lvl="0" marL="0" rtl="0" algn="l">
              <ns1:lnSpc>
                <ns1:spcPct val="100000"/>
              </ns1:lnSpc>
              <ns1:spcBef>
                <ns1:spcPts val="0"/>
              </ns1:spcBef>
              <ns1:spcAft>
                <ns1:spcPts val="0"/>
              </ns1:spcAft>
              <ns1:buSzPts val="6000"/>
              <ns1:buNone/>
            </ns1:pPr>
            <ns1:r>
              <ns1:rPr b="1" lang="ja-JP" sz="3600">
                <ns1:solidFill>
                  <ns1:schemeClr val="lt1"/>
                </ns1:solidFill>
                <ns1:latin typeface="BIZ UDPGothic"/>
                <ns1:ea typeface="BIZ UDPGothic"/>
                <ns1:cs typeface="BIZ UDPGothic"/>
                <ns1:sym typeface="BIZ UDPGothic"/>
              </ns1:rPr>
              <ns1:t>"Serious"</ns1:t>
            </ns1:r>
            <ns1:r>
              <ns1:rPr b="1" lang="ja-JP" sz="2400">
                <ns1:solidFill>
                  <ns1:schemeClr val="lt1"/>
                </ns1:solidFill>
                <ns1:latin typeface="BIZ UDPGothic"/>
                <ns1:ea typeface="BIZ UDPGothic"/>
                <ns1:cs typeface="BIZ UDPGothic"/>
                <ns1:sym typeface="BIZ UDPGothic"/>
              </ns1:rPr>
              <ns1:t> B2B mark</ns1:t>
            </ns1:r>
            <ns1:r>
              <ns1:rPr b="1" lang="ja-JP" sz="3600">
                <ns1:solidFill>
                  <ns1:schemeClr val="lt1"/>
                </ns1:solidFill>
                <ns1:latin typeface="BIZ UDPGothic"/>
                <ns1:ea typeface="BIZ UDPGothic"/>
                <ns1:cs typeface="BIZ UDPGothic"/>
                <ns1:sym typeface="BIZ UDPGothic"/>
              </ns1:rPr>
              <ns1:t>eting sup</ns1:t>
            </ns1:r>
            <ns1:br>
              <ns1:rPr b="1" lang="ja-JP" sz="3600">
                <ns1:solidFill>
                  <ns1:schemeClr val="lt1"/>
                </ns1:solidFill>
                <ns1:latin typeface="BIZ UDPGothic"/>
                <ns1:ea typeface="BIZ UDPGothic"/>
                <ns1:cs typeface="BIZ UDPGothic"/>
                <ns1:sym typeface="BIZ UDPGothic"/>
              </ns1:rPr>
            </ns1:br>
            <ns1:r>
              <ns1:rPr b="1" lang="ja-JP" sz="3600">
                <ns1:solidFill>
                  <ns1:schemeClr val="lt1"/>
                </ns1:solidFill>
                <ns1:latin typeface="BIZ UDPGothic"/>
                <ns1:ea typeface="BIZ UDPGothic"/>
                <ns1:cs typeface="BIZ UDPGothic"/>
                <ns1:sym typeface="BIZ UDPGothic"/>
              </ns1:rPr>
              <ns1:t>port star</ns1:t>
            </ns1:r>
            <ns1:r>
              <ns1:rPr b="1" lang="ja-JP" sz="2400">
                <ns1:solidFill>
                  <ns1:schemeClr val="lt1"/>
                </ns1:solidFill>
                <ns1:latin typeface="BIZ UDPGothic"/>
                <ns1:ea typeface="BIZ UDPGothic"/>
                <ns1:cs typeface="BIZ UDPGothic"/>
                <ns1:sym typeface="BIZ UDPGothic"/>
              </ns1:rPr>
              <ns1:t>ting with</ns1:t>
            </ns1:r>
            <ns1:r>
              <ns1:rPr b="1" lang="ja-JP" sz="3600">
                <ns1:solidFill>
                  <ns1:schemeClr val="lt1"/>
                </ns1:solidFill>
                <ns1:latin typeface="BIZ UDPGothic"/>
                <ns1:ea typeface="BIZ UDPGothic"/>
                <ns1:cs typeface="BIZ UDPGothic"/>
                <ns1:sym typeface="BIZ UDPGothic"/>
              </ns1:rPr>
              <ns1:t> webinars</ns1:t>
            </ns1:r>
            <ns1:br>
              <ns1:rPr b="1" lang="ja-JP" sz="3600">
                <ns1:solidFill>
                  <ns1:schemeClr val="lt1"/>
                </ns1:solidFill>
                <ns1:latin typeface="BIZ UDPGothic"/>
                <ns1:ea typeface="BIZ UDPGothic"/>
                <ns1:cs typeface="BIZ UDPGothic"/>
                <ns1:sym typeface="BIZ UDPGothic"/>
              </ns1:rPr>
            </ns1:br>
            <ns1:r>
              <ns1:rPr b="1" lang="ja-JP">
                <ns1:solidFill>
                  <ns1:schemeClr val="lt1"/>
                </ns1:solidFill>
                <ns1:latin typeface="BIZ UDPGothic"/>
                <ns1:ea typeface="BIZ UDPGothic"/>
                <ns1:cs typeface="BIZ UDPGothic"/>
                <ns1:sym typeface="BIZ UDPGothic"/>
              </ns1:rPr>
              <ns1:t>: Introdu</ns1:t>
            </ns1:r>
            <ns1:r>
              <ns1:rPr b="1" lang="ja-JP" sz="2400">
                <ns1:solidFill>
                  <ns1:schemeClr val="lt1"/>
                </ns1:solidFill>
                <ns1:latin typeface="BIZ UDPGothic"/>
                <ns1:ea typeface="BIZ UDPGothic"/>
                <ns1:cs typeface="BIZ UDPGothic"/>
                <ns1:sym typeface="BIZ UDPGothic"/>
              </ns1:rPr>
              <ns1:t>ction to </ns1:t>
            </ns1:r>
            <ns1:r>
              <ns1:rPr b="1" lang="ja-JP" sz="3600">
                <ns1:solidFill>
                  <ns1:schemeClr val="lt1"/>
                </ns1:solidFill>
                <ns1:latin typeface="BIZ UDPGothic"/>
                <ns1:ea typeface="BIZ UDPGothic"/>
                <ns1:cs typeface="BIZ UDPGothic"/>
                <ns1:sym typeface="BIZ UDPGothic"/>
              </ns1:rPr>
              <ns1:t>Majisemi</ns1:t>
            </ns1:r>
            <ns1:endParaRPr>
              <ns1:latin typeface="BIZ UDPGothic"/>
              <ns1:ea typeface="BIZ UDPGothic"/>
              <ns1:cs typeface="BIZ UDPGothic"/>
              <ns1:sym typeface="BIZ UDPGothic"/>
            </ns1:endParaRPr>
          </ns1:p>
        </ns0:txBody>
      </ns0:sp>
      <ns0:sp>
        <ns0:nvSpPr>
          <ns0:cNvPr id="106" name="Google Shape;106;p1"/>
          <ns0:cNvSpPr txBox="1"/>
          <ns0:nvPr/>
        </ns0:nvSpPr>
        <ns0:spPr>
          <ns1:xfrm>
            <ns1:off x="3750500" y="1471868"/>
            <ns1:ext cx="7225176" cy="558799"/>
          </ns1:xfrm>
          <ns1:prstGeom prst="rect">
            <ns1:avLst/>
          </ns1:prstGeom>
          <ns1:noFill/>
          <ns1:ln>
            <ns1:noFill/>
          </ns1:ln>
        </ns0:spPr>
        <ns0:txBody>
          <ns1:bodyPr anchorCtr="0" anchor="b" bIns="45700" lIns="91425" spcFirstLastPara="1" rIns="91425" wrap="square" tIns="45700">
            <ns1:noAutofit/>
          </ns1:bodyPr>
          <ns1:lstStyle/>
          <ns1:p>
            <ns1:pPr indent="0" lvl="0" marL="0" marR="0" rtl="0" algn="l">
              <ns1:lnSpc>
                <ns1:spcPct val="90000"/>
              </ns1:lnSpc>
              <ns1:spcBef>
                <ns1:spcPts val="0"/>
              </ns1:spcBef>
              <ns1:spcAft>
                <ns1:spcPts val="0"/>
              </ns1:spcAft>
              <ns1:buClr>
                <ns1:schemeClr val="dk1"/>
              </ns1:buClr>
              <ns1:buSzPts val="6000"/>
              <ns1:buFont typeface="Arial"/>
              <ns1:buNone/>
            </ns1:pPr>
            <ns1:r>
              <ns1:rPr b="0" i="0" lang="ja-JP" sz="2000" u="none" cap="none" strike="noStrike">
                <ns1:solidFill>
                  <ns1:schemeClr val="lt1"/>
                </ns1:solidFill>
                <ns1:latin typeface="BIZ UDPGothic"/>
                <ns1:ea typeface="BIZ UDPGothic"/>
                <ns1:cs typeface="BIZ UDPGothic"/>
                <ns1:sym typeface="BIZ UDPGothic"/>
              </ns1:rPr>
              <ns1:t>For those considering Majisemi for the first time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07" name="Google Shape;107;p1"/>
          <ns0:cNvCxnSpPr/>
          <ns0:nvPr/>
        </ns0:nvCxnSpPr>
        <ns0:spPr>
          <ns1:xfrm>
            <ns1:off x="3578582" y="1699591"/>
            <ns1:ext cx="0" cy="2524610"/>
          </ns1:xfrm>
          <ns1:prstGeom prst="straightConnector1">
            <ns1:avLst/>
          </ns1:prstGeom>
          <ns1:noFill/>
          <ns1:ln cap="flat" cmpd="sng" w="44450">
            <ns1:solidFill>
              <ns1:schemeClr val="lt1"/>
            </ns1:solidFill>
            <ns1:prstDash val="solid"/>
            <ns1:round/>
            <ns1:headEnd len="sm" w="sm" type="none"/>
            <ns1:tailEnd len="sm" w="sm" type="none"/>
          </ns1:ln>
        </ns0:spPr>
      </ns0:cxnSp>
    </ns0:spTree>
  </ns0:cSld>
  <ns0:clrMapOvr>
    <ns1:masterClrMapping/>
  </ns0:clrMapOvr>
</ns0:sld>
</file>

<file path=ppt/slides/slide10.xml><?xml version="1.0" encoding="utf-8"?>
<ns0:sld xmlns:ns0="http://schemas.openxmlformats.org/presentationml/2006/main" xmlns:ns1="http://schemas.openxmlformats.org/drawingml/2006/main" xmlns:ns2="http://schemas.openxmlformats.org/officeDocument/2006/relationships">
  <ns0:cSld>
    <ns0:spTree>
      <ns0:nvGrpSpPr>
        <ns0:cNvPr id="276" name="Shape 276"/>
        <ns0:cNvGrpSpPr/>
        <ns0:nvPr/>
      </ns0:nvGrpSpPr>
      <ns0:grpSpPr>
        <ns1:xfrm>
          <ns1:off x="0" y="0"/>
          <ns1:ext cx="0" cy="0"/>
          <ns1:chOff x="0" y="0"/>
          <ns1:chExt cx="0" cy="0"/>
        </ns1:xfrm>
      </ns0:grpSpPr>
      <ns0:cxnSp>
        <ns0:nvCxnSpPr>
          <ns0:cNvPr id="277" name="Google Shape;277;p10"/>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78" name="Google Shape;278;p10"/>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79" name="Google Shape;279;p10"/>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Support for expansion into Southeast Asia using webinars</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280" name="Google Shape;280;p10"/>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id="281" name="Google Shape;281;p10"/>
          <ns0:cNvPicPr preferRelativeResize="0"/>
          <ns0:nvPr/>
        </ns0:nvPicPr>
        <ns0:blipFill rotWithShape="1">
          <ns1:blip ns2:embed="rId3">
            <ns1:alphaModFix/>
          </ns1:blip>
          <ns1:srcRect b="0" l="0" r="0" t="0"/>
          <ns1:stretch/>
        </ns0:blipFill>
        <ns0:spPr>
          <ns1:xfrm>
            <ns1:off x="338978" y="918883"/>
            <ns1:ext cx="8190863" cy="5743267"/>
          </ns1:xfrm>
          <ns1:prstGeom prst="rect">
            <ns1:avLst/>
          </ns1:prstGeom>
          <ns1:noFill/>
          <ns1:ln>
            <ns1:noFill/>
          </ns1:ln>
        </ns0:spPr>
      </ns0:pic>
      <ns0:sp>
        <ns0:nvSpPr>
          <ns0:cNvPr id="282" name="Google Shape;282;p10"/>
          <ns0:cNvSpPr txBox="1"/>
          <ns0:nvPr/>
        </ns0:nvSpPr>
        <ns0:spPr>
          <ns1:xfrm>
            <ns1:off x="8722580" y="1025502"/>
            <ns1:ext cx="3306021" cy="4631997"/>
          </ns1:xfrm>
          <ns1:prstGeom prst="rect">
            <ns1:avLst/>
          </ns1:prstGeom>
          <ns1:noFill/>
          <ns1:ln>
            <ns1:noFill/>
          </ns1:ln>
        </ns0:spPr>
        <ns0:txBody>
          <ns1:bodyPr anchorCtr="0" anchor="t" bIns="45700" lIns="91425" spcFirstLastPara="1" rIns="91425" wrap="square" tIns="45700">
            <ns1:spAutoFit/>
          </ns1:bodyPr>
          <ns1:lstStyle/>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Webinars can be broadcast to Southeast Asia at almost the same cost as for Japan.</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Your company only needs to prepare a presentation video (plus slides) in Japanese (or English).</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Majisemi handles everything from adding local language subtitles, translating slides, to the day of broadcast.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Options include post-webinar lead follow-up and secondary use of webinar videos with local language support.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We are also promoting joint exhibitions at trade shows held in Southeast Asia.</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283" name="Google Shape;283;p10"/>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84" name="Google Shape;284;p10"/>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1.xml><?xml version="1.0" encoding="utf-8"?>
<ns0:sld xmlns:ns0="http://schemas.openxmlformats.org/presentationml/2006/main" xmlns:ns1="http://schemas.openxmlformats.org/drawingml/2006/main" xmlns:ns2="http://schemas.openxmlformats.org/officeDocument/2006/relationships">
  <ns0:cSld>
    <ns0:spTree>
      <ns0:nvGrpSpPr>
        <ns0:cNvPr id="289" name="Shape 289"/>
        <ns0:cNvGrpSpPr/>
        <ns0:nvPr/>
      </ns0:nvGrpSpPr>
      <ns0:grpSpPr>
        <ns1:xfrm>
          <ns1:off x="0" y="0"/>
          <ns1:ext cx="0" cy="0"/>
          <ns1:chOff x="0" y="0"/>
          <ns1:chExt cx="0" cy="0"/>
        </ns1:xfrm>
      </ns0:grpSpPr>
      <ns0:sp>
        <ns0:nvSpPr>
          <ns0:cNvPr id="290" name="Google Shape;290;p11"/>
          <ns0:cNvSpPr/>
          <ns0:nvPr/>
        </ns0:nvSpPr>
        <ns0:spPr>
          <ns1:xfrm>
            <ns1:off x="525996" y="1865262"/>
            <ns1:ext cx="6319157" cy="3643225"/>
          </ns1:xfrm>
          <ns1:prstGeom prst="roundRect">
            <ns1:avLst>
              <ns1:gd fmla="val 4090" name="adj"/>
            </ns1:avLst>
          </ns1:prstGeom>
          <ns1:solidFill>
            <ns1:srgbClr val="FCF6D8"/>
          </ns1:solidFill>
          <ns1:ln>
            <ns1:noFill/>
          </ns1:ln>
        </ns0:spPr>
        <ns0:txBody>
          <ns1:bodyPr anchorCtr="0" anchor="ctr" bIns="45700" lIns="91425" spcFirstLastPara="1" rIns="91425" wrap="square" tIns="45700">
            <ns1:noAutofit/>
          </ns1:bodyPr>
          <ns1:lstStyle/>
          <ns1:p>
            <ns1:pPr indent="0" lvl="8"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4"/>
              </ns1:solidFill>
              <ns1:latin typeface="Arial"/>
              <ns1:ea typeface="Arial"/>
              <ns1:cs typeface="Arial"/>
              <ns1:sym typeface="Arial"/>
            </ns1:endParaRPr>
          </ns1:p>
        </ns0:txBody>
      </ns0:sp>
      <ns0:cxnSp>
        <ns0:nvCxnSpPr>
          <ns0:cNvPr id="291" name="Google Shape;291;p11"/>
          <ns0:cNvCxnSpPr>
            <ns1:stCxn id="292" idx="2"/>
            <ns1:endCxn id="293" idx="2"/>
          </ns0:cNvCxnSpPr>
          <ns0:nvPr/>
        </ns0:nvCxnSpPr>
        <ns0:spPr>
          <ns1:xfrm>
            <ns1:off x="7392611" y="2810488"/>
            <ns1:ext cx="1024500" cy="2933100"/>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293" name="Google Shape;293;p11"/>
          <ns0:cNvSpPr/>
          <ns0:nvPr/>
        </ns0:nvSpPr>
        <ns0:spPr>
          <ns1:xfrm rot="4683442">
            <ns1:off x="7972028" y="2933566"/>
            <ns1:ext cx="3895184" cy="3399247"/>
          </ns1:xfrm>
          <ns1:prstGeom prst="rightArrow">
            <ns1:avLst>
              <ns1:gd fmla="val 64020" name="adj1"/>
              <ns1:gd fmla="val 34486" name="adj2"/>
            </ns1:avLst>
          </ns1:prstGeom>
          <ns1:solidFill>
            <ns1:srgbClr val="FFC000"/>
          </ns1:solidFill>
          <ns1:ln>
            <ns1:noFill/>
          </ns1:ln>
          <ns1:effectLst>
            <ns1:outerShdw blurRad="139700" sx="102000" rotWithShape="0" algn="tr" dir="8100000" dist="38100" sy="102000">
              <ns1:srgbClr val="000000">
                <ns1:alpha val="2745"/>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294" name="Google Shape;294;p11"/>
          <ns0:cNvSpPr txBox="1"/>
          <ns0:nvPr/>
        </ns0:nvSpPr>
        <ns0:spPr>
          <ns1:xfrm rot="-716558">
            <ns1:off x="8419773" y="2925556"/>
            <ns1:ext cx="2829141" cy="1399078"/>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7000"/>
              <ns1:buFont typeface="Arial"/>
              <ns1:buNone/>
            </ns1:pPr>
            <ns1:r>
              <ns1:rPr b="0" i="0" lang="ja-JP" sz="5400" u="none" cap="none" strike="noStrike">
                <ns1:solidFill>
                  <ns1:schemeClr val="lt1"/>
                </ns1:solidFill>
                <ns1:latin typeface="Arial"/>
                <ns1:ea typeface="Arial"/>
                <ns1:cs typeface="Arial"/>
                <ns1:sym typeface="Arial"/>
              </ns1:rPr>
              <ns1:t>70%</ns1:t>
            </ns1:r>
            <ns1:endParaRPr b="0" i="0" sz="5400" u="none" cap="none" strike="noStrike">
              <ns1:solidFill>
                <ns1:schemeClr val="lt1"/>
              </ns1:solidFill>
              <ns1:latin typeface="Arial"/>
              <ns1:ea typeface="Arial"/>
              <ns1:cs typeface="Arial"/>
              <ns1:sym typeface="Arial"/>
            </ns1:endParaRPr>
          </ns1:p>
        </ns0:txBody>
      </ns0:sp>
      <ns0:grpSp>
        <ns0:nvGrpSpPr>
          <ns0:cNvPr id="295" name="Google Shape;295;p11"/>
          <ns0:cNvGrpSpPr/>
          <ns0:nvPr/>
        </ns0:nvGrpSpPr>
        <ns0:grpSpPr>
          <ns1:xfrm>
            <ns1:off x="4386754" y="5615561"/>
            <ns1:ext cx="3596672" cy="908803"/>
            <ns1:chOff x="-590393" y="3423699"/>
            <ns1:chExt cx="3596672" cy="908803"/>
          </ns1:xfrm>
        </ns0:grpSpPr>
        <ns0:sp>
          <ns0:nvSpPr>
            <ns0:cNvPr id="296" name="Google Shape;296;p11"/>
            <ns0:cNvSpPr txBox="1"/>
            <ns0:nvPr/>
          </ns0:nvSpPr>
          <ns0:spPr>
            <ns1:xfrm>
              <ns1:off x="332135" y="3457944"/>
              <ns1:ext cx="2674144" cy="87455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The response to follow-up afterwards</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is approxima</ns1:t>
              </ns1:r>
              <ns1:r>
                <ns1:rPr b="1" i="0" lang="ja-JP" sz="2400" u="none" cap="none" strike="noStrike">
                  <ns1:solidFill>
                    <ns1:schemeClr val="accent4"/>
                  </ns1:solidFill>
                  <ns1:latin typeface="BIZ UDPGothic"/>
                  <ns1:ea typeface="BIZ UDPGothic"/>
                  <ns1:cs typeface="BIZ UDPGothic"/>
                  <ns1:sym typeface="BIZ UDPGothic"/>
                </ns1:rPr>
                <ns1:t>tely 100 tim</ns1:t>
              </ns1:r>
              <ns1:r>
                <ns1:rPr b="0" i="0" lang="ja-JP" sz="1600" u="none" cap="none" strike="noStrike">
                  <ns1:solidFill>
                    <ns1:schemeClr val="accent4"/>
                  </ns1:solidFill>
                  <ns1:latin typeface="BIZ UDPGothic"/>
                  <ns1:ea typeface="BIZ UDPGothic"/>
                  <ns1:cs typeface="BIZ UDPGothic"/>
                  <ns1:sym typeface="BIZ UDPGothic"/>
                </ns1:rPr>
                <ns1:t>es different</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72222"/>
                </ns1:lnSpc>
                <ns1:spcBef>
                  <ns1:spcPts val="0"/>
                </ns1:spcBef>
                <ns1:spcAft>
                  <ns1:spcPts val="0"/>
                </ns1:spcAft>
                <ns1:buClr>
                  <ns1:srgbClr val="000000"/>
                </ns1:buClr>
                <ns1:buSzPts val="20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*Accor</ns1:t>
              </ns1:r>
              <ns1:r>
                <ns1:rPr b="0" i="0" lang="ja-JP" sz="800" u="none" cap="none" strike="noStrike">
                  <ns1:solidFill>
                    <ns1:schemeClr val="accent4"/>
                  </ns1:solidFill>
                  <ns1:latin typeface="BIZ UDPGothic"/>
                  <ns1:ea typeface="BIZ UDPGothic"/>
                  <ns1:cs typeface="BIZ UDPGothic"/>
                  <ns1:sym typeface="BIZ UDPGothic"/>
                </ns1:rPr>
                <ns1:t>ding to our research</ns1:t>
              </ns1:r>
              <ns1:endParaRPr b="0" i="0" sz="800" u="none" cap="none" strike="noStrike">
                <ns1:solidFill>
                  <ns1:schemeClr val="accent4"/>
                </ns1:solidFill>
                <ns1:latin typeface="BIZ UDPGothic"/>
                <ns1:ea typeface="BIZ UDPGothic"/>
                <ns1:cs typeface="BIZ UDPGothic"/>
                <ns1:sym typeface="BIZ UDPGothic"/>
              </ns1:endParaRPr>
            </ns1:p>
          </ns0:txBody>
        </ns0:sp>
        <ns0:grpSp>
          <ns0:nvGrpSpPr>
            <ns0:cNvPr id="297" name="Google Shape;297;p11"/>
            <ns0:cNvGrpSpPr/>
            <ns0:nvPr/>
          </ns0:nvGrpSpPr>
          <ns0:grpSpPr>
            <ns1:xfrm>
              <ns1:off x="-590393" y="3423699"/>
              <ns1:ext cx="894300" cy="891438"/>
              <ns1:chOff x="-825941" y="4123916"/>
              <ns1:chExt cx="1195706" cy="1195707"/>
            </ns1:xfrm>
          </ns0:grpSpPr>
          <ns0:sp>
            <ns0:nvSpPr>
              <ns0:cNvPr id="298" name="Google Shape;298;p11"/>
              <ns0:cNvSpPr/>
              <ns0:nvPr/>
            </ns0:nvSpPr>
            <ns0:spPr>
              <ns1:xfrm>
                <ns1:off x="-825941" y="4123916"/>
                <ns1:ext cx="1195706" cy="1195707"/>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262626"/>
                  </ns1:solidFill>
                  <ns1:latin typeface="Arial"/>
                  <ns1:ea typeface="Arial"/>
                  <ns1:cs typeface="Arial"/>
                  <ns1:sym typeface="Arial"/>
                </ns1:endParaRPr>
              </ns1:p>
            </ns0:txBody>
          </ns0:sp>
          <ns0:pic>
            <ns0:nvPicPr>
              <ns0:cNvPr descr="プレート が含まれている画像&#10;&#10;自動的に生成された説明" id="299" name="Google Shape;299;p11"/>
              <ns0:cNvPicPr preferRelativeResize="0"/>
              <ns0:nvPr/>
            </ns0:nvPicPr>
            <ns0:blipFill rotWithShape="1">
              <ns1:blip ns2:embed="rId3">
                <ns1:alphaModFix/>
              </ns1:blip>
              <ns1:srcRect b="0" l="0" r="0" t="0"/>
              <ns1:stretch/>
            </ns0:blipFill>
            <ns0:spPr>
              <ns1:xfrm>
                <ns1:off x="-675218" y="4404520"/>
                <ns1:ext cx="894261" cy="634500"/>
              </ns1:xfrm>
              <ns1:prstGeom prst="rect">
                <ns1:avLst/>
              </ns1:prstGeom>
              <ns1:noFill/>
              <ns1:ln>
                <ns1:noFill/>
              </ns1:ln>
            </ns0:spPr>
          </ns0:pic>
        </ns0:grpSp>
      </ns0:grpSp>
      <ns0:sp>
        <ns0:nvSpPr>
          <ns0:cNvPr id="300" name="Google Shape;300;p11"/>
          <ns0:cNvSpPr/>
          <ns0:nvPr/>
        </ns0:nvSpPr>
        <ns0:spPr>
          <ns1:xfrm>
            <ns1:off x="7102842" y="4363039"/>
            <ns1:ext cx="2698808" cy="806147"/>
          </ns1:xfrm>
          <ns1:prstGeom prst="roundRect">
            <ns1:avLst>
              <ns1:gd fmla="val 16667" name="adj"/>
            </ns1:avLst>
          </ns1:prstGeom>
          <ns1:solidFill>
            <ns1:srgbClr val="102F74"/>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301" name="Google Shape;301;p11"/>
          <ns0:cNvGrpSpPr/>
          <ns0:nvPr/>
        </ns0:nvGrpSpPr>
        <ns0:grpSpPr>
          <ns1:xfrm rot="-721227">
            <ns1:off x="6995699" y="4527374"/>
            <ns1:ext cx="520102" cy="629232"/>
            <ns1:chOff x="5943600" y="6791161"/>
            <ns1:chExt cx="1056873" cy="1265969"/>
          </ns1:xfrm>
        </ns0:grpSpPr>
        <ns0:sp>
          <ns0:nvSpPr>
            <ns0:cNvPr id="302" name="Google Shape;302;p11"/>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03" name="Google Shape;303;p11"/>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grpSp>
        <ns0:nvGrpSpPr>
          <ns0:cNvPr id="304" name="Google Shape;304;p11"/>
          <ns0:cNvGrpSpPr/>
          <ns0:nvPr/>
        </ns0:nvGrpSpPr>
        <ns0:grpSpPr>
          <ns1:xfrm>
            <ns1:off x="607532" y="5624244"/>
            <ns1:ext cx="3637936" cy="891437"/>
            <ns1:chOff x="839631" y="1728338"/>
            <ns1:chExt cx="3637936" cy="891437"/>
          </ns1:xfrm>
        </ns0:grpSpPr>
        <ns0:sp>
          <ns0:nvSpPr>
            <ns0:cNvPr id="305" name="Google Shape;305;p11"/>
            <ns0:cNvSpPr txBox="1"/>
            <ns0:nvPr/>
          </ns0:nvSpPr>
          <ns0:spPr>
            <ns1:xfrm>
              <ns1:off x="1759742" y="1758374"/>
              <ns1:ext cx="271782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Face-to-face communic</ns1:t>
              </ns1:r>
              <ns1:r>
                <ns1:rPr b="1" i="0" lang="ja-JP" sz="1600" u="none" cap="none" strike="noStrike">
                  <ns1:solidFill>
                    <ns1:schemeClr val="accent4"/>
                  </ns1:solidFill>
                  <ns1:latin typeface="BIZ UDPGothic"/>
                  <ns1:ea typeface="BIZ UDPGothic"/>
                  <ns1:cs typeface="BIZ UDPGothic"/>
                  <ns1:sym typeface="BIZ UDPGothic"/>
                </ns1:rPr>
                <ns1:t>ation with customers</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can enhance</ns1:t>
              </ns1:r>
              <ns1:r>
                <ns1:rPr b="0" i="0" lang="ja-JP" sz="1600" u="none" cap="none" strike="noStrike">
                  <ns1:solidFill>
                    <ns1:schemeClr val="accent4"/>
                  </ns1:solidFill>
                  <ns1:latin typeface="BIZ UDPGothic"/>
                  <ns1:ea typeface="BIZ UDPGothic"/>
                  <ns1:cs typeface="BIZ UDPGothic"/>
                  <ns1:sym typeface="BIZ UDPGothic"/>
                </ns1:rPr>
                <ns1:t> trust and </ns1:t>
              </ns1:r>
              <ns1:br>
                <ns1:rPr b="0" i="0" lang="ja-JP" sz="1600" u="none" cap="none" strike="noStrike">
                  <ns1:solidFill>
                    <ns1:schemeClr val="accent4"/>
                  </ns1:solidFill>
                  <ns1:latin typeface="BIZ UDPGothic"/>
                  <ns1:ea typeface="BIZ UDPGothic"/>
                  <ns1:cs typeface="BIZ UDPGothic"/>
                  <ns1:sym typeface="BIZ UDPGothic"/>
                </ns1:rPr>
              </ns1:br>
              <ns1:r>
                <ns1:rPr b="0" i="0" lang="ja-JP" sz="1600" u="none" cap="none" strike="noStrike">
                  <ns1:solidFill>
                    <ns1:schemeClr val="accent4"/>
                  </ns1:solidFill>
                  <ns1:latin typeface="BIZ UDPGothic"/>
                  <ns1:ea typeface="BIZ UDPGothic"/>
                  <ns1:cs typeface="BIZ UDPGothic"/>
                  <ns1:sym typeface="BIZ UDPGothic"/>
                </ns1:rPr>
                <ns1:t>credibility</ns1:t>
              </ns1:r>
              <ns1:endParaRPr b="0" i="0" sz="1600" u="none" cap="none" strike="noStrike">
                <ns1:solidFill>
                  <ns1:schemeClr val="accent4"/>
                </ns1:solidFill>
                <ns1:latin typeface="BIZ UDPGothic"/>
                <ns1:ea typeface="BIZ UDPGothic"/>
                <ns1:cs typeface="BIZ UDPGothic"/>
                <ns1:sym typeface="BIZ UDPGothic"/>
              </ns1:endParaRPr>
            </ns1:p>
          </ns0:txBody>
        </ns0:sp>
        <ns0:grpSp>
          <ns0:nvGrpSpPr>
            <ns0:cNvPr id="306" name="Google Shape;306;p11"/>
            <ns0:cNvGrpSpPr/>
            <ns0:nvPr/>
          </ns0:nvGrpSpPr>
          <ns0:grpSpPr>
            <ns1:xfrm>
              <ns1:off x="839631" y="1728338"/>
              <ns1:ext cx="894299" cy="891437"/>
              <ns1:chOff x="3240808" y="1299412"/>
              <ns1:chExt cx="1195707" cy="1195706"/>
            </ns1:xfrm>
          </ns0:grpSpPr>
          <ns0:sp>
            <ns0:nvSpPr>
              <ns0:cNvPr id="307" name="Google Shape;307;p11"/>
              <ns0:cNvSpPr/>
              <ns0:nvPr/>
            </ns0:nvSpPr>
            <ns0:spPr>
              <ns1:xfrm>
                <ns1:off x="3240808" y="1299412"/>
                <ns1:ext cx="1195707" cy="1195706"/>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descr="アイコン&#10;&#10;自動的に生成された説明" id="308" name="Google Shape;308;p11"/>
              <ns0:cNvPicPr preferRelativeResize="0"/>
              <ns0:nvPr/>
            </ns0:nvPicPr>
            <ns0:blipFill rotWithShape="1">
              <ns1:blip ns2:embed="rId4">
                <ns1:alphaModFix/>
              </ns1:blip>
              <ns1:srcRect b="0" l="0" r="0" t="0"/>
              <ns1:stretch/>
            </ns0:blipFill>
            <ns0:spPr>
              <ns1:xfrm>
                <ns1:off x="3558405" y="1577697"/>
                <ns1:ext cx="557920" cy="642060"/>
              </ns1:xfrm>
              <ns1:prstGeom prst="rect">
                <ns1:avLst/>
              </ns1:prstGeom>
              <ns1:noFill/>
              <ns1:ln>
                <ns1:noFill/>
              </ns1:ln>
            </ns0:spPr>
          </ns0:pic>
        </ns0:grpSp>
      </ns0:grpSp>
      <ns0:sp>
        <ns0:nvSpPr>
          <ns0:cNvPr id="309" name="Google Shape;309;p11"/>
          <ns0:cNvSpPr txBox="1"/>
          <ns0:nvPr/>
        </ns0:nvSpPr>
        <ns0:spPr>
          <ns1:xfrm>
            <ns1:off x="7204950" y="4368482"/>
            <ns1:ext cx="2596699" cy="72323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When materials are sent via email</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is abou</ns1:t>
            </ns1:r>
            <ns1:r>
              <ns1:rPr b="1" i="0" lang="ja-JP" sz="2000" u="none" cap="none" strike="noStrike">
                <ns1:solidFill>
                  <ns1:schemeClr val="lt1"/>
                </ns1:solidFill>
                <ns1:latin typeface="BIZ UDPGothic"/>
                <ns1:ea typeface="BIZ UDPGothic"/>
                <ns1:cs typeface="BIZ UDPGothic"/>
                <ns1:sym typeface="BIZ UDPGothic"/>
              </ns1:rPr>
              <ns1:t>t 100 </ns1:t>
            </ns1:r>
            <ns1:r>
              <ns1:rPr b="1" i="0" lang="ja-JP" sz="1400" u="none" cap="none" strike="noStrike">
                <ns1:solidFill>
                  <ns1:schemeClr val="lt1"/>
                </ns1:solidFill>
                <ns1:latin typeface="BIZ UDPGothic"/>
                <ns1:ea typeface="BIZ UDPGothic"/>
                <ns1:cs typeface="BIZ UDPGothic"/>
                <ns1:sym typeface="BIZ UDPGothic"/>
              </ns1:rPr>
              <ns1:t>times!</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310" name="Google Shape;310;p11"/>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start with webinars?</ns1:t>
            </ns1:r>
            <ns1:endParaRPr b="0" i="0" sz="1400" u="none" cap="none" strike="noStrike">
              <ns1:solidFill>
                <ns1:srgbClr val="000000"/>
              </ns1:solidFill>
              <ns1:latin typeface="Arial"/>
              <ns1:ea typeface="Arial"/>
              <ns1:cs typeface="Arial"/>
              <ns1:sym typeface="Arial"/>
            </ns1:endParaRPr>
          </ns1:p>
        </ns0:txBody>
      </ns0:sp>
      <ns0:cxnSp>
        <ns0:nvCxnSpPr>
          <ns0:cNvPr id="311" name="Google Shape;311;p11"/>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12" name="Google Shape;312;p11"/>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92" name="Google Shape;292;p11"/>
          <ns0:cNvSpPr/>
          <ns0:nvPr/>
        </ns0:nvSpPr>
        <ns0:spPr>
          <ns1:xfrm rot="4683442">
            <ns1:off x="7504700" y="2286860"/>
            <ns1:ext cx="624740" cy="867700"/>
          </ns1:xfrm>
          <ns1:prstGeom prst="rightArrow">
            <ns1:avLst>
              <ns1:gd fmla="val 49839" name="adj1"/>
              <ns1:gd fmla="val 50000" name="adj2"/>
            </ns1:avLst>
          </ns1:prstGeom>
          <ns1:solidFill>
            <ns1:srgbClr val="729EEE"/>
          </ns1:solidFill>
          <ns1:ln>
            <ns1:noFill/>
          </ns1:ln>
          <ns1:effectLst>
            <ns1:outerShdw blurRad="139700" sx="102000" rotWithShape="0" algn="tr" dir="8100000" dist="38100" sy="102000">
              <ns1:srgbClr val="000000">
                <ns1:alpha val="20000"/>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313" name="Google Shape;313;p11"/>
          <ns0:cNvSpPr txBox="1"/>
          <ns0:nvPr/>
        </ns0:nvSpPr>
        <ns0:spPr>
          <ns1:xfrm rot="-716442">
            <ns1:off x="7443322" y="2425256"/>
            <ns1:ext cx="723410" cy="394686"/>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71428"/>
              </ns1:lnSpc>
              <ns1:spcBef>
                <ns1:spcPts val="0"/>
              </ns1:spcBef>
              <ns1:spcAft>
                <ns1:spcPts val="0"/>
              </ns1:spcAft>
              <ns1:buClr>
                <ns1:srgbClr val="000000"/>
              </ns1:buClr>
              <ns1:buSzPts val="1200"/>
              <ns1:buFont typeface="Arial"/>
              <ns1:buNone/>
            </ns1:pPr>
            <ns1:r>
              <ns1:t/>
            </ns1:r>
            <ns1:endParaRPr b="0" i="0" sz="1100" u="none" cap="none" strike="noStrike">
              <ns1:solidFill>
                <ns1:schemeClr val="lt1"/>
              </ns1:solidFill>
              <ns1:latin typeface="Arial"/>
              <ns1:ea typeface="Arial"/>
              <ns1:cs typeface="Arial"/>
              <ns1:sym typeface="Arial"/>
            </ns1:endParaRPr>
          </ns1:p>
          <ns1:p>
            <ns1:pPr indent="0" lvl="0" marL="0" marR="0" rtl="0" algn="ctr">
              <ns1:lnSpc>
                <ns1:spcPct val="71428"/>
              </ns1:lnSpc>
              <ns1:spcBef>
                <ns1:spcPts val="0"/>
              </ns1:spcBef>
              <ns1:spcAft>
                <ns1:spcPts val="0"/>
              </ns1:spcAft>
              <ns1:buClr>
                <ns1:srgbClr val="000000"/>
              </ns1:buClr>
              <ns1:buSzPts val="1800"/>
              <ns1:buFont typeface="Arial"/>
              <ns1:buNone/>
            </ns1:pPr>
            <ns1:r>
              <ns1:rPr b="0" i="0" lang="ja-JP" sz="1100" u="none" cap="none" strike="noStrike">
                <ns1:solidFill>
                  <ns1:schemeClr val="lt1"/>
                </ns1:solidFill>
                <ns1:latin typeface="Arial"/>
                <ns1:ea typeface="Arial"/>
                <ns1:cs typeface="Arial"/>
                <ns1:sym typeface="Arial"/>
              </ns1:rPr>
              <ns1:t>0.7%</ns1:t>
            </ns1:r>
            <ns1:endParaRPr b="0" i="0" sz="1100" u="none" cap="none" strike="noStrike">
              <ns1:solidFill>
                <ns1:schemeClr val="lt1"/>
              </ns1:solidFill>
              <ns1:latin typeface="Arial"/>
              <ns1:ea typeface="Arial"/>
              <ns1:cs typeface="Arial"/>
              <ns1:sym typeface="Arial"/>
            </ns1:endParaRPr>
          </ns1:p>
        </ns0:txBody>
      </ns0:sp>
      <ns0:cxnSp>
        <ns0:nvCxnSpPr>
          <ns0:cNvPr id="314" name="Google Shape;314;p11"/>
          <ns0:cNvCxnSpPr/>
          <ns0:nvPr/>
        </ns0:nvCxnSpPr>
        <ns0:spPr>
          <ns1:xfrm rot="10800000">
            <ns1:off x="7954654" y="2366483"/>
            <ns1:ext cx="2630968" cy="135226"/>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315" name="Google Shape;315;p11"/>
          <ns0:cNvSpPr txBox="1"/>
          <ns0:nvPr/>
        </ns0:nvSpPr>
        <ns0:spPr>
          <ns1:xfrm>
            <ns1:off x="7331513" y="1835879"/>
            <ns1:ext cx="2528452"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When emailing the entire list</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316" name="Google Shape;316;p11"/>
          <ns0:cNvSpPr txBox="1"/>
          <ns0:nvPr/>
        </ns0:nvSpPr>
        <ns0:spPr>
          <ns1:xfrm>
            <ns1:off x="8600563" y="5343810"/>
            <ns1:ext cx="3264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When emailing seminar participants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17" name="Google Shape;317;p11"/>
          <ns0:cNvCxnSpPr/>
          <ns0:nvPr/>
        </ns0:nvCxnSpPr>
        <ns0:spPr>
          <ns1:xfrm>
            <ns1:off x="8701956" y="5987826"/>
            <ns1:ext cx="310849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nvGrpSpPr>
          <ns0:cNvPr id="318" name="Google Shape;318;p11"/>
          <ns0:cNvGrpSpPr/>
          <ns0:nvPr/>
        </ns0:nvGrpSpPr>
        <ns0:grpSpPr>
          <ns1:xfrm flipH="1">
            <ns1:off x="7451085" y="2160009"/>
            <ns1:ext cx="2345380" cy="319400"/>
            <ns1:chOff x="7207953" y="1277243"/>
            <ns1:chExt cx="3344435" cy="455454"/>
          </ns1:xfrm>
        </ns0:grpSpPr>
        <ns0:cxnSp>
          <ns0:nvCxnSpPr>
            <ns0:cNvPr id="319" name="Google Shape;319;p11"/>
            <ns0:cNvCxnSpPr/>
            <ns0:nvPr/>
          </ns0:nvCxnSpPr>
          <ns0:spPr>
            <ns1:xfrm>
              <ns1:off x="7207953" y="1277243"/>
              <ns1:ext cx="3344435"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cxnSp>
          <ns0:nvCxnSpPr>
            <ns0:cNvPr id="320" name="Google Shape;320;p11"/>
            <ns0:cNvCxnSpPr/>
            <ns0:nvPr/>
          </ns0:nvCxnSpPr>
          <ns0:spPr>
            <ns1:xfrm flipH="1">
              <ns1:off x="10062718" y="1277243"/>
              <ns1:ext cx="480591" cy="455454"/>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sp>
        <ns0:nvSpPr>
          <ns0:cNvPr id="321" name="Google Shape;321;p11"/>
          <ns0:cNvSpPr txBox="1"/>
          <ns0:nvPr/>
        </ns0:nvSpPr>
        <ns0:spPr>
          <ns1:xfrm>
            <ns1:off x="856384" y="1914423"/>
            <ns1:ext cx="5676026"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Features of webinars</ns1:t>
            </ns1:r>
            <ns1:endParaRPr b="1" i="0" sz="2400" u="none" cap="none" strike="noStrike">
              <ns1:solidFill>
                <ns1:schemeClr val="accent4"/>
              </ns1:solidFill>
              <ns1:latin typeface="BIZ UDPGothic"/>
              <ns1:ea typeface="BIZ UDPGothic"/>
              <ns1:cs typeface="BIZ UDPGothic"/>
              <ns1:sym typeface="BIZ UDPGothic"/>
            </ns1:endParaRPr>
          </ns1:p>
        </ns0:txBody>
      </ns0:sp>
      <ns0:sp>
        <ns0:nvSpPr>
          <ns0:cNvPr id="322" name="Google Shape;322;p11"/>
          <ns0:cNvSpPr txBox="1"/>
          <ns0:nvPr/>
        </ns0:nvSpPr>
        <ns0:spPr>
          <ns1:xfrm>
            <ns1:off x="850404" y="2459609"/>
            <ns1:ext cx="5676026" cy="295461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provide an "interactive experience"</ns1:t>
            </ns1:r>
            <ns1:endParaRPr b="1" i="0" sz="1800" u="none" cap="none" strike="noStrike">
              <ns1:solidFill>
                <ns1:schemeClr val="accent4"/>
              </ns1:solidFill>
              <ns1:latin typeface="BIZ UDPGothic"/>
              <ns1:ea typeface="BIZ UDPGothic"/>
              <ns1:cs typeface="BIZ UDPGothic"/>
              <ns1:sym typeface="BIZ UDPGothic"/>
            </ns1:endParaRPr>
          </ns1:p>
          <ns1:p>
            <ns1:pPr indent="0" lvl="1"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Live Q&amp;A sessions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20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Demos and factory tours while receiving questions and requests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obtain "live feedback"</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Pre/post surveys, as well as polls and questions during the presentation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attract viewers with "high interest"</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In small webinars, participants are those who are struggling with issues your products/services can solve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Build trust by "sharing the space"</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Recognized as a "teacher"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Building trust through communication such as Q&amp;A</ns1:t>
            </ns1:r>
            <ns1:endParaRPr b="0" i="0" sz="1200" u="none" cap="none" strike="noStrike">
              <ns1:solidFill>
                <ns1:schemeClr val="accent4"/>
              </ns1:solidFill>
              <ns1:latin typeface="BIZ UDPGothic"/>
              <ns1:ea typeface="BIZ UDPGothic"/>
              <ns1:cs typeface="BIZ UDPGothic"/>
              <ns1:sym typeface="BIZ UDPGothic"/>
            </ns1:endParaRPr>
          </ns1:p>
        </ns0:txBody>
      </ns0:sp>
      <ns0:cxnSp>
        <ns0:nvCxnSpPr>
          <ns0:cNvPr id="323" name="Google Shape;323;p11"/>
          <ns0:cNvCxnSpPr/>
          <ns0:nvPr/>
        </ns0:nvCxnSpPr>
        <ns0:spPr>
          <ns1:xfrm>
            <ns1:off x="856384" y="2406985"/>
            <ns1:ext cx="5676026"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24" name="Google Shape;324;p11"/>
          <ns0:cNvSpPr txBox="1"/>
          <ns0:nvPr/>
        </ns0:nvSpPr>
        <ns0:spPr>
          <ns1:xfrm>
            <ns1:off x="525996" y="874427"/>
            <ns1:ext cx="112845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Cold calls or direct mail without any prior contact can lead to distrust.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By first holding a webinar that "provides valuable information," you can establish the initial contact and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gain "trust and credibility."</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25" name="Google Shape;325;p11"/>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26" name="Google Shape;326;p11"/>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27" name="Google Shape;327;p11"/>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2.xml><?xml version="1.0" encoding="utf-8"?>
<ns0:sld xmlns:ns0="http://schemas.openxmlformats.org/presentationml/2006/main" xmlns:ns1="http://schemas.openxmlformats.org/drawingml/2006/main">
  <ns0:cSld>
    <ns0:spTree>
      <ns0:nvGrpSpPr>
        <ns0:cNvPr id="332" name="Shape 332"/>
        <ns0:cNvGrpSpPr/>
        <ns0:nvPr/>
      </ns0:nvGrpSpPr>
      <ns0:grpSpPr>
        <ns1:xfrm>
          <ns1:off x="0" y="0"/>
          <ns1:ext cx="0" cy="0"/>
          <ns1:chOff x="0" y="0"/>
          <ns1:chExt cx="0" cy="0"/>
        </ns1:xfrm>
      </ns0:grpSpPr>
      <ns0:sp>
        <ns0:nvSpPr>
          <ns0:cNvPr id="333" name="Google Shape;333;p12"/>
          <ns0:cNvSpPr txBox="1"/>
          <ns0:nvPr/>
        </ns0:nvSpPr>
        <ns0:spPr>
          <ns1:xfrm>
            <ns1:off x="1376043" y="2647691"/>
            <ns1:ext cx="10619312" cy="166569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32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Overview of Majisemi's services</ns1:t>
            </ns1:r>
            <ns1:endParaRPr b="0" i="0" sz="1400" u="none" cap="none" strike="noStrike">
              <ns1:solidFill>
                <ns1:srgbClr val="000000"/>
              </ns1:solidFill>
              <ns1:latin typeface="Arial"/>
              <ns1:ea typeface="Arial"/>
              <ns1:cs typeface="Arial"/>
              <ns1:sym typeface="Arial"/>
            </ns1:endParaRPr>
          </ns1:p>
        </ns0:txBody>
      </ns0:sp>
      <ns0:sp>
        <ns0:nvSpPr>
          <ns0:cNvPr id="334" name="Google Shape;334;p1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35" name="Google Shape;335;p1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36" name="Google Shape;336;p12"/>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3.xml><?xml version="1.0" encoding="utf-8"?>
<ns0:sld xmlns:ns0="http://schemas.openxmlformats.org/presentationml/2006/main" xmlns:ns1="http://schemas.openxmlformats.org/drawingml/2006/main" xmlns:ns2="http://schemas.openxmlformats.org/officeDocument/2006/relationships">
  <ns0:cSld>
    <ns0:spTree>
      <ns0:nvGrpSpPr>
        <ns0:cNvPr id="341" name="Shape 341"/>
        <ns0:cNvGrpSpPr/>
        <ns0:nvPr/>
      </ns0:nvGrpSpPr>
      <ns0:grpSpPr>
        <ns1:xfrm>
          <ns1:off x="0" y="0"/>
          <ns1:ext cx="0" cy="0"/>
          <ns1:chOff x="0" y="0"/>
          <ns1:chExt cx="0" cy="0"/>
        </ns1:xfrm>
      </ns0:grpSpPr>
      <ns0:pic>
        <ns0:nvPicPr>
          <ns0:cNvPr id="342" name="Google Shape;342;p13"/>
          <ns0:cNvPicPr preferRelativeResize="0"/>
          <ns0:nvPr/>
        </ns0:nvPicPr>
        <ns0:blipFill rotWithShape="1">
          <ns1:blip ns2:embed="rId3">
            <ns1:alphaModFix/>
          </ns1:blip>
          <ns1:srcRect b="0" l="0" r="0" t="0"/>
          <ns1:stretch/>
        </ns0:blipFill>
        <ns0:spPr>
          <ns1:xfrm>
            <ns1:off x="586700" y="3039600"/>
            <ns1:ext cx="5177700" cy="3818400"/>
          </ns1:xfrm>
          <ns1:prstGeom prst="rect">
            <ns1:avLst/>
          </ns1:prstGeom>
          <ns1:noFill/>
          <ns1:ln>
            <ns1:noFill/>
          </ns1:ln>
        </ns0:spPr>
      </ns0:pic>
      <ns0:cxnSp>
        <ns0:nvCxnSpPr>
          <ns0:cNvPr id="343" name="Google Shape;343;p1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44" name="Google Shape;344;p13"/>
          <ns0:cNvSpPr/>
          <ns0:nvPr/>
        </ns0:nvSpPr>
        <ns0:spPr>
          <ns1:xfrm>
            <ns1:off x="301520" y="1240985"/>
            <ns1:ext cx="1163793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pic>
        <ns0:nvPicPr>
          <ns0:cNvPr id="345" name="Google Shape;345;p13"/>
          <ns0:cNvPicPr preferRelativeResize="0"/>
          <ns0:nvPr/>
        </ns0:nvPicPr>
        <ns0:blipFill rotWithShape="1">
          <ns1:blip ns2:embed="rId4">
            <ns1:alphaModFix/>
          </ns1:blip>
          <ns1:srcRect b="0" l="0" r="0" t="0"/>
          <ns1:stretch/>
        </ns0:blipFill>
        <ns0:spPr>
          <ns1:xfrm>
            <ns1:off x="4745230" y="24688"/>
            <ns1:ext cx="7396488" cy="6857999"/>
          </ns1:xfrm>
          <ns1:prstGeom prst="rect">
            <ns1:avLst/>
          </ns1:prstGeom>
          <ns1:noFill/>
          <ns1:ln>
            <ns1:noFill/>
          </ns1:ln>
        </ns0:spPr>
      </ns0:pic>
      <ns0:sp>
        <ns0:nvSpPr>
          <ns0:cNvPr id="346" name="Google Shape;346;p13"/>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47" name="Google Shape;347;p13"/>
          <ns0:cNvSpPr txBox="1"/>
          <ns0:nvPr/>
        </ns0:nvSpPr>
        <ns0:spPr>
          <ns1:xfrm>
            <ns1:off x="252548" y="763664"/>
            <ns1:ext cx="188143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Customer attraction power</ns1:t>
            </ns1:r>
            <ns1:endParaRPr b="0" i="0" sz="1400" u="none" cap="none" strike="noStrike">
              <ns1:solidFill>
                <ns1:srgbClr val="000000"/>
              </ns1:solidFill>
              <ns1:latin typeface="Arial"/>
              <ns1:ea typeface="Arial"/>
              <ns1:cs typeface="Arial"/>
              <ns1:sym typeface="Arial"/>
            </ns1:endParaRPr>
          </ns1:p>
        </ns0:txBody>
      </ns0:sp>
      <ns0:sp>
        <ns0:nvSpPr>
          <ns0:cNvPr id="348" name="Google Shape;348;p13"/>
          <ns0:cNvSpPr/>
          <ns0:nvPr/>
        </ns0:nvSpPr>
        <ns0:spPr>
          <ns1:xfrm>
            <ns1:off x="7415211" y="2348217"/>
            <ns1:ext cx="2210922" cy="221092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Breakdown of user companies</ns1:t>
            </ns1:r>
            <ns1:endParaRPr b="1" i="0" sz="1800" u="none" cap="none" strike="noStrike">
              <ns1:solidFill>
                <ns1:schemeClr val="accent4"/>
              </ns1:solidFill>
              <ns1:latin typeface="BIZ UDPGothic"/>
              <ns1:ea typeface="BIZ UDPGothic"/>
              <ns1:cs typeface="BIZ UDPGothic"/>
              <ns1:sym typeface="BIZ UDPGothic"/>
            </ns1:endParaRPr>
          </ns1:p>
        </ns0:txBody>
      </ns0:sp>
      <ns0:cxnSp>
        <ns0:nvCxnSpPr>
          <ns0:cNvPr id="349" name="Google Shape;349;p13"/>
          <ns0:cNvCxnSpPr/>
          <ns0:nvPr/>
        </ns0:nvCxnSpPr>
        <ns0:spPr>
          <ns1:xfrm flipH="1" rot="10800000">
            <ns1:off x="3117900" y="6274150"/>
            <ns1:ext cx="5211300" cy="185100"/>
          </ns1:xfrm>
          <ns1:prstGeom prst="straightConnector1">
            <ns1:avLst/>
          </ns1:prstGeom>
          <ns1:noFill/>
          <ns1:ln cap="flat" cmpd="sng" w="9525">
            <ns1:solidFill>
              <ns1:srgbClr val="7FA6FD"/>
            </ns1:solidFill>
            <ns1:prstDash val="dash"/>
            <ns1:miter lim="800000"/>
            <ns1:headEnd len="sm" w="sm" type="none"/>
            <ns1:tailEnd len="sm" w="sm" type="none"/>
          </ns1:ln>
        </ns0:spPr>
      </ns0:cxnSp>
      <ns0:cxnSp>
        <ns0:nvCxnSpPr>
          <ns0:cNvPr id="350" name="Google Shape;350;p13"/>
          <ns0:cNvCxnSpPr/>
          <ns0:nvPr/>
        </ns0:nvCxnSpPr>
        <ns0:spPr>
          <ns1:xfrm flipH="1" rot="10800000">
            <ns1:off x="3181984" y="904686"/>
            <ns1:ext cx="3977700" cy="2497500"/>
          </ns1:xfrm>
          <ns1:prstGeom prst="straightConnector1">
            <ns1:avLst/>
          </ns1:prstGeom>
          <ns1:noFill/>
          <ns1:ln cap="flat" cmpd="sng" w="9525">
            <ns1:solidFill>
              <ns1:srgbClr val="7FA6FD"/>
            </ns1:solidFill>
            <ns1:prstDash val="dash"/>
            <ns1:miter lim="800000"/>
            <ns1:headEnd len="sm" w="sm" type="none"/>
            <ns1:tailEnd len="sm" w="sm" type="none"/>
          </ns1:ln>
        </ns0:spPr>
      </ns0:cxnSp>
      <ns0:sp>
        <ns0:nvSpPr>
          <ns0:cNvPr id="351" name="Google Shape;351;p1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52" name="Google Shape;352;p13"/>
          <ns0:cNvSpPr/>
          <ns0:nvPr/>
        </ns0:nvSpPr>
        <ns0:spPr>
          <ns1:xfrm>
            <ns1:off x="2592225" y="4329608"/>
            <ns1:ext cx="1166644" cy="1166644"/>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House</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List</ns1:t>
            </ns1:r>
            <ns1:endParaRPr b="1" i="0" sz="14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Overall</ns1:t>
            </ns1:r>
            <ns1:endParaRPr b="1" i="0" sz="1400" u="none" cap="none" strike="noStrike">
              <ns1:solidFill>
                <ns1:srgbClr val="163F9B"/>
              </ns1:solidFill>
              <ns1:latin typeface="BIZ UDPGothic"/>
              <ns1:ea typeface="BIZ UDPGothic"/>
              <ns1:cs typeface="BIZ UDPGothic"/>
              <ns1:sym typeface="BIZ UDPGothic"/>
            </ns1:endParaRPr>
          </ns1:p>
        </ns0:txBody>
      </ns0:sp>
      <ns0:sp>
        <ns0:nvSpPr>
          <ns0:cNvPr id="353" name="Google Shape;353;p13"/>
          <ns0:cNvSpPr txBox="1"/>
          <ns0:nvPr/>
        </ns0:nvSpPr>
        <ns0:spPr>
          <ns1:xfrm>
            <ns1:off x="9551666" y="6344329"/>
            <ns1:ext cx="2526654" cy="21544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rPr b="1" i="0" lang="ja-JP" sz="800" u="none" cap="none" strike="noStrike">
                <ns1:solidFill>
                  <ns1:srgbClr val="163F9B"/>
                </ns1:solidFill>
                <ns1:latin typeface="BIZ UDPGothic"/>
                <ns1:ea typeface="BIZ UDPGothic"/>
                <ns1:cs typeface="BIZ UDPGothic"/>
                <ns1:sym typeface="BIZ UDPGothic"/>
              </ns1:rPr>
              <ns1:t>*Estimated from seminar ap</ns1:t>
            </ns1:r>
            <ns1:r>
              <ns1:rPr b="0" i="0" lang="ja-JP" sz="800" u="none" cap="none" strike="noStrike">
                <ns1:solidFill>
                  <ns1:srgbClr val="163F9B"/>
                </ns1:solidFill>
                <ns1:latin typeface="BIZ UDPGothic"/>
                <ns1:ea typeface="BIZ UDPGothic"/>
                <ns1:cs typeface="BIZ UDPGothic"/>
                <ns1:sym typeface="BIZ UDPGothic"/>
              </ns1:rPr>
              <ns1:t>plicants from 2020 to 2024</ns1:t>
            </ns1:r>
            <ns1:endParaRPr b="0" i="0" sz="800" u="none" cap="none" strike="noStrike">
              <ns1:solidFill>
                <ns1:srgbClr val="000000"/>
              </ns1:solidFill>
              <ns1:latin typeface="BIZ UDPGothic"/>
              <ns1:ea typeface="BIZ UDPGothic"/>
              <ns1:cs typeface="BIZ UDPGothic"/>
              <ns1:sym typeface="BIZ UDPGothic"/>
            </ns1:endParaRPr>
          </ns1:p>
        </ns0:txBody>
      </ns0:sp>
      <ns0:sp>
        <ns0:nvSpPr>
          <ns0:cNvPr id="354" name="Google Shape;354;p13"/>
          <ns0:cNvSpPr/>
          <ns0:nvPr/>
        </ns0:nvSpPr>
        <ns0:spPr>
          <ns1:xfrm>
            <ns1:off x="223219" y="1668656"/>
            <ns1:ext cx="3985780" cy="869682"/>
          </ns1:xfrm>
          <ns1:prstGeom prst="roundRect">
            <ns1:avLst>
              <ns1:gd fmla="val 16667"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Possesses approximately 250,000</ns1:t>
            </ns1:r>
            <ns1:endParaRPr b="1" i="0" sz="2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house list entries!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55" name="Google Shape;355;p1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56" name="Google Shape;356;p1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57" name="Google Shape;357;p13"/>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4.xml><?xml version="1.0" encoding="utf-8"?>
<ns0:sld xmlns:ns0="http://schemas.openxmlformats.org/presentationml/2006/main" xmlns:ns1="http://schemas.openxmlformats.org/drawingml/2006/main" xmlns:ns2="http://schemas.openxmlformats.org/officeDocument/2006/relationships">
  <ns0:cSld>
    <ns0:spTree>
      <ns0:nvGrpSpPr>
        <ns0:cNvPr id="362" name="Shape 362"/>
        <ns0:cNvGrpSpPr/>
        <ns0:nvPr/>
      </ns0:nvGrpSpPr>
      <ns0:grpSpPr>
        <ns1:xfrm>
          <ns1:off x="0" y="0"/>
          <ns1:ext cx="0" cy="0"/>
          <ns1:chOff x="0" y="0"/>
          <ns1:chExt cx="0" cy="0"/>
        </ns1:xfrm>
      </ns0:grpSpPr>
      <ns0:sp>
        <ns0:nvSpPr>
          <ns0:cNvPr id="363" name="Google Shape;363;p14"/>
          <ns0:cNvSpPr/>
          <ns0:nvPr/>
        </ns0:nvSpPr>
        <ns0:spPr>
          <ns1:xfrm>
            <ns1:off x="7447814" y="567519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Primarily managers</ns1:t>
            </ns1:r>
            <ns1:endParaRPr b="0" i="0" sz="1400" u="none" cap="none" strike="noStrike">
              <ns1:solidFill>
                <ns1:schemeClr val="lt1"/>
              </ns1:solidFill>
              <ns1:latin typeface="BIZ UDPGothic"/>
              <ns1:ea typeface="BIZ UDPGothic"/>
              <ns1:cs typeface="BIZ UDPGothic"/>
              <ns1:sym typeface="BIZ UDPGothic"/>
            </ns1:endParaRPr>
          </ns1:p>
        </ns0:txBody>
      </ns0:sp>
      <ns0:cxnSp>
        <ns0:nvCxnSpPr>
          <ns0:cNvPr id="364" name="Google Shape;364;p1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65" name="Google Shape;365;p14"/>
          <ns0:cNvSpPr/>
          <ns0:nvPr/>
        </ns0:nvSpPr>
        <ns0:spPr>
          <ns1:xfrm>
            <ns1:off x="7712746" y="59844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Nearly half work at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Employees at large companies</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366" name="Google Shape;366;p14"/>
          <ns0:cNvSpPr txBox="1"/>
          <ns0:nvPr/>
        </ns0:nvSpPr>
        <ns0:spPr>
          <ns1:xfrm>
            <ns1:off x="221196" y="101835"/>
            <ns1:ext cx="733307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67" name="Google Shape;367;p14"/>
          <ns0:cNvSpPr txBox="1"/>
          <ns0:nvPr/>
        </ns0:nvSpPr>
        <ns0:spPr>
          <ns1:xfrm>
            <ns1:off x="8961472" y="3283422"/>
            <ns1:ext cx="311413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Breakdown of house list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68" name="Google Shape;368;p1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id="369" name="Google Shape;369;p14"/>
          <ns0:cNvPicPr preferRelativeResize="0"/>
          <ns0:nvPr/>
        </ns0:nvPicPr>
        <ns0:blipFill rotWithShape="1">
          <ns1:blip ns2:embed="rId3">
            <ns1:alphaModFix/>
          </ns1:blip>
          <ns1:srcRect b="0" l="0" r="0" t="0"/>
          <ns1:stretch/>
        </ns0:blipFill>
        <ns0:spPr>
          <ns1:xfrm>
            <ns1:off x="3985819" y="40700"/>
            <ns1:ext cx="7984981" cy="6817299"/>
          </ns1:xfrm>
          <ns1:prstGeom prst="rect">
            <ns1:avLst/>
          </ns1:prstGeom>
          <ns1:noFill/>
          <ns1:ln>
            <ns1:noFill/>
          </ns1:ln>
        </ns0:spPr>
      </ns0:pic>
      <ns0:sp>
        <ns0:nvSpPr>
          <ns0:cNvPr id="370" name="Google Shape;370;p14"/>
          <ns0:cNvSpPr/>
          <ns0:nvPr/>
        </ns0:nvSpPr>
        <ns0:spPr>
          <ns1:xfrm>
            <ns1:off x="9439100" y="4598106"/>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Position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1" name="Google Shape;371;p14"/>
          <ns0:cNvSpPr/>
          <ns0:nvPr/>
        </ns0:nvSpPr>
        <ns0:spPr>
          <ns1:xfrm>
            <ns1:off x="9439084" y="1217247"/>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Company</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Size</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2" name="Google Shape;372;p1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73" name="Google Shape;373;p14"/>
          <ns0:cNvSpPr/>
          <ns0:nvPr/>
        </ns0:nvSpPr>
        <ns0:spPr>
          <ns1:xfrm>
            <ns1:off x="474104" y="3762932"/>
            <ns1:ext cx="4690118" cy="2843629"/>
          </ns1:xfrm>
          <ns1:prstGeom prst="roundRect">
            <ns1:avLst>
              <ns1:gd fmla="val 0" name="adj"/>
            </ns1:avLst>
          </ns1:prstGeom>
          <ns1:noFill/>
          <ns1:ln cap="flat" cmpd="sng" w="127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 Majisemi, to attract participants who better match your products/services, we do not use attribute specification (segmentation) when attracting customers via email, etc., but rather</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set the theme of the</ns1:t>
            </ns1:r>
            <ns1:r>
              <ns1:rPr b="1" i="0" lang="ja-JP" sz="1600" u="sng" cap="none" strike="noStrike">
                <ns1:solidFill>
                  <ns1:schemeClr val="accent4"/>
                </ns1:solidFill>
                <ns1:latin typeface="BIZ UDPGothic"/>
                <ns1:ea typeface="BIZ UDPGothic"/>
                <ns1:cs typeface="BIZ UDPGothic"/>
                <ns1:sym typeface="BIZ UDPGothic"/>
              </ns1:rPr>
              <ns1:t> webinar (title, an</ns1:t>
            </ns1:r>
            <ns1:r>
              <ns1:rPr b="1" i="0" lang="ja-JP" sz="1800" u="sng" cap="none" strike="noStrike">
                <ns1:solidFill>
                  <ns1:schemeClr val="accent4"/>
                </ns1:solidFill>
                <ns1:latin typeface="BIZ UDPGothic"/>
                <ns1:ea typeface="BIZ UDPGothic"/>
                <ns1:cs typeface="BIZ UDPGothic"/>
                <ns1:sym typeface="BIZ UDPGothic"/>
              </ns1:rPr>
              <ns1:t>nouncement text) to</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マジセミ側で設計させていただくことで、</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1"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貴社のターゲットの割合を増やす方式を採用しております。</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メール配信も全件に送付するのではなく、設定したテーマに関心が高い方を優先して配信しております。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74" name="Google Shape;374;p14"/>
          <ns0:cNvSpPr/>
          <ns0:nvPr/>
        </ns0:nvSpPr>
        <ns0:spPr>
          <ns1:xfrm>
            <ns1:off x="605940" y="634741"/>
            <ns1:ext cx="5610408" cy="1338564"/>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マジセミのリストは、</ns1:t>
            </ns1:r>
            <ns1:endParaRPr b="1" i="0" sz="2700" u="none" cap="none" strike="noStrike">
              <ns1:solidFill>
                <ns1:srgbClr val="4F7CE6"/>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以下の属性にほぼ特化しています。</ns1:t>
            </ns1:r>
            <ns1:endParaRPr b="1" i="0" sz="2700" u="none" cap="none" strike="noStrike">
              <ns1:solidFill>
                <ns1:srgbClr val="4F7CE6"/>
              </ns1:solidFill>
              <ns1:latin typeface="BIZ UDPGothic"/>
              <ns1:ea typeface="BIZ UDPGothic"/>
              <ns1:cs typeface="BIZ UDPGothic"/>
              <ns1:sym typeface="BIZ UDPGothic"/>
            </ns1:endParaRPr>
          </ns1:p>
        </ns0:txBody>
      </ns0:sp>
      <ns0:sp>
        <ns0:nvSpPr>
          <ns0:cNvPr id="375" name="Google Shape;375;p14"/>
          <ns0:cNvSpPr/>
          <ns0:nvPr/>
        </ns0:nvSpPr>
        <ns0:spPr>
          <ns1:xfrm>
            <ns1:off x="6337974" y="2755213"/>
            <ns1:ext cx="1542600" cy="15426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職種</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6" name="Google Shape;376;p14"/>
          <ns0:cNvSpPr/>
          <ns0:nvPr/>
        </ns0:nvSpPr>
        <ns0:spPr>
          <ns1:xfrm>
            <ns1:off x="474104" y="935613"/>
            <ns1:ext cx="115018" cy="756000"/>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77" name="Google Shape;377;p14"/>
          <ns0:cNvSpPr/>
          <ns0:nvPr/>
        </ns0:nvSpPr>
        <ns0:spPr>
          <ns1:xfrm>
            <ns1:off x="20417" y="1704044"/>
            <ns1:ext cx="5127525" cy="1391023"/>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342900" lvl="0" marL="720000" marR="0" rtl="0" algn="l">
              <ns1:lnSpc>
                <ns1:spcPct val="100000"/>
              </ns1:lnSpc>
              <ns1:spcBef>
                <ns1:spcPts val="120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全業種 × 情報システム部門、DX関連部門</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全業種 × セキュリティ部門</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製造業 × 生産・製造部門</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全業種 × バックオフィス部門</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IT企業 × 全職種</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78" name="Google Shape;378;p1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79" name="Google Shape;379;p14"/>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5.xml><?xml version="1.0" encoding="utf-8"?>
<ns0:sld xmlns:ns0="http://schemas.openxmlformats.org/presentationml/2006/main" xmlns:ns1="http://schemas.openxmlformats.org/drawingml/2006/main" xmlns:ns2="http://schemas.openxmlformats.org/officeDocument/2006/relationships">
  <ns0:cSld>
    <ns0:spTree>
      <ns0:nvGrpSpPr>
        <ns0:cNvPr id="384" name="Shape 384"/>
        <ns0:cNvGrpSpPr/>
        <ns0:nvPr/>
      </ns0:nvGrpSpPr>
      <ns0:grpSpPr>
        <ns1:xfrm>
          <ns1:off x="0" y="0"/>
          <ns1:ext cx="0" cy="0"/>
          <ns1:chOff x="0" y="0"/>
          <ns1:chExt cx="0" cy="0"/>
        </ns1:xfrm>
      </ns0:grpSpPr>
      <ns0:cxnSp>
        <ns0:nvCxnSpPr>
          <ns0:cNvPr id="385" name="Google Shape;385;p15"/>
          <ns0:cNvCxnSpPr/>
          <ns0:nvPr/>
        </ns0:nvCxnSpPr>
        <ns0:spPr>
          <ns1:xfrm>
            <ns1:off x="5305335" y="4629612"/>
            <ns1:ext cx="2672319" cy="1055964"/>
          </ns1:xfrm>
          <ns1:prstGeom prst="straightConnector1">
            <ns1:avLst/>
          </ns1:prstGeom>
          <ns1:noFill/>
          <ns1:ln cap="flat" cmpd="sng" w="25400">
            <ns1:solidFill>
              <ns1:srgbClr val="A5A5A5"/>
            </ns1:solidFill>
            <ns1:prstDash val="dot"/>
            <ns1:miter lim="800000"/>
            <ns1:headEnd len="sm" w="sm" type="none"/>
            <ns1:tailEnd len="med" w="med" type="triangle"/>
          </ns1:ln>
        </ns0:spPr>
      </ns0:cxnSp>
      <ns0:sp>
        <ns0:nvSpPr>
          <ns0:cNvPr id="386" name="Google Shape;386;p15"/>
          <ns0:cNvSpPr/>
          <ns0:nvPr/>
        </ns0:nvSpPr>
        <ns0:spPr>
          <ns1:xfrm>
            <ns1:off x="350875" y="1618778"/>
            <ns1:ext cx="3717600" cy="586551"/>
          </ns1:xfrm>
          <ns1:prstGeom prst="chevron">
            <ns1:avLst>
              <ns1:gd fmla="val 46135" name="adj"/>
            </ns1:avLst>
          </ns1:prstGeom>
          <ns1:gradFill>
            <ns1:gsLst>
              <ns1:gs pos="0">
                <ns1:srgbClr val="C3D2F7"/>
              </ns1:gs>
              <ns1:gs pos="100000">
                <ns1:srgbClr val="88A8EF"/>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dk1"/>
              </ns1:solidFill>
              <ns1:latin typeface="Arial"/>
              <ns1:ea typeface="Arial"/>
              <ns1:cs typeface="Arial"/>
              <ns1:sym typeface="Arial"/>
            </ns1:endParaRPr>
          </ns1:p>
        </ns0:txBody>
      </ns0:sp>
      <ns0:sp>
        <ns0:nvSpPr>
          <ns0:cNvPr id="387" name="Google Shape;387;p15"/>
          <ns0:cNvSpPr/>
          <ns0:nvPr/>
        </ns0:nvSpPr>
        <ns0:spPr>
          <ns1:xfrm>
            <ns1:off x="3853475" y="1618778"/>
            <ns1:ext cx="5230650" cy="586551"/>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88" name="Google Shape;388;p15"/>
          <ns0:cNvSpPr/>
          <ns0:nvPr/>
        </ns0:nvSpPr>
        <ns0:spPr>
          <ns1:xfrm>
            <ns1:off x="8857193" y="1618793"/>
            <ns1:ext cx="2920651" cy="586521"/>
          </ns1:xfrm>
          <ns1:prstGeom prst="chevron">
            <ns1:avLst>
              <ns1:gd fmla="val 46135" name="adj"/>
            </ns1:avLst>
          </ns1:prstGeom>
          <ns1:gradFill>
            <ns1:gsLst>
              <ns1:gs pos="0">
                <ns1:srgbClr val="4F7CE6"/>
              </ns1:gs>
              <ns1:gs pos="100000">
                <ns1:srgbClr val="102F74"/>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89" name="Google Shape;389;p15"/>
          <ns0:cNvCxnSpPr/>
          <ns0:nvPr/>
        </ns0:nvCxnSpPr>
        <ns0:spPr>
          <ns1:xfrm flipH="1" rot="10800000">
            <ns1:off x="2108140" y="3690406"/>
            <ns1:ext cx="908396" cy="4795"/>
          </ns1:xfrm>
          <ns1:prstGeom prst="straightConnector1">
            <ns1:avLst/>
          </ns1:prstGeom>
          <ns1:noFill/>
          <ns1:ln cap="flat" cmpd="sng" w="25400">
            <ns1:solidFill>
              <ns1:schemeClr val="accent4"/>
            </ns1:solidFill>
            <ns1:prstDash val="dot"/>
            <ns1:miter lim="800000"/>
            <ns1:headEnd len="sm" w="sm" type="none"/>
            <ns1:tailEnd len="sm" w="sm" type="none"/>
          </ns1:ln>
        </ns0:spPr>
      </ns0:cxnSp>
      <ns0:sp>
        <ns0:nvSpPr>
          <ns0:cNvPr id="390" name="Google Shape;390;p15"/>
          <ns0:cNvSpPr txBox="1"/>
          <ns0:nvPr/>
        </ns0:nvSpPr>
        <ns0:spPr>
          <ns1:xfrm>
            <ns1:off x="1200082" y="1681221"/>
            <ns1:ext cx="1841195"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リード獲得</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91" name="Google Shape;391;p15"/>
          <ns0:cNvCxnSpPr/>
          <ns0:nvPr/>
        </ns0:nvCxnSpPr>
        <ns0:spPr>
          <ns1:xfrm>
            <ns1:off x="8525767" y="2845056"/>
            <ns1:ext cx="81070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sp>
        <ns0:nvSpPr>
          <ns0:cNvPr id="392" name="Google Shape;392;p15"/>
          <ns0:cNvSpPr txBox="1"/>
          <ns0:nvPr/>
        </ns0:nvSpPr>
        <ns0:spPr>
          <ns1:xfrm>
            <ns1:off x="4744883" y="1681221"/>
            <ns1:ext cx="323277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ナーチャリング・商談</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3" name="Google Shape;393;p15"/>
          <ns0:cNvSpPr txBox="1"/>
          <ns0:nvPr/>
        </ns0:nvSpPr>
        <ns0:spPr>
          <ns1:xfrm>
            <ns1:off x="9396921" y="1681221"/>
            <ns1:ext cx="1841195" cy="461665"/>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Contract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4" name="Google Shape;394;p15"/>
          <ns0:cNvSpPr txBox="1"/>
          <ns0:nvPr/>
        </ns0:nvSpPr>
        <ns0:spPr>
          <ns1:xfrm>
            <ns1:off x="8157764" y="6503249"/>
            <ns1:ext cx="1984578" cy="24622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Arial"/>
                <ns1:ea typeface="Arial"/>
                <ns1:cs typeface="Arial"/>
                <ns1:sym typeface="Arial"/>
              </ns1:rPr>
              <ns1:t>（SiriusDecision社調査）</ns1:t>
            </ns1:r>
            <ns1:endParaRPr b="0" i="0" sz="1400" u="none" cap="none" strike="noStrike">
              <ns1:solidFill>
                <ns1:srgbClr val="000000"/>
              </ns1:solidFill>
              <ns1:latin typeface="Arial"/>
              <ns1:ea typeface="Arial"/>
              <ns1:cs typeface="Arial"/>
              <ns1:sym typeface="Arial"/>
            </ns1:endParaRPr>
          </ns1:p>
        </ns0:txBody>
      </ns0:sp>
      <ns0:cxnSp>
        <ns0:nvCxnSpPr>
          <ns0:cNvPr id="395" name="Google Shape;395;p1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96" name="Google Shape;396;p1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97" name="Google Shape;397;p15"/>
          <ns0:cNvCxnSpPr/>
          <ns0:nvPr/>
        </ns0:nvCxnSpPr>
        <ns0:spPr>
          <ns1:xfrm>
            <ns1:off x="5305335" y="4526271"/>
            <ns1:ext cx="402829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398" name="Google Shape;398;p15"/>
          <ns0:cNvCxnSpPr/>
          <ns0:nvPr/>
        </ns0:nvCxnSpPr>
        <ns0:spPr>
          <ns1:xfrm rot="10800000">
            <ns1:off x="3020432" y="2868369"/>
            <ns1:ext cx="0" cy="1640385"/>
          </ns1:xfrm>
          <ns1:prstGeom prst="straightConnector1">
            <ns1:avLst/>
          </ns1:prstGeom>
          <ns1:noFill/>
          <ns1:ln cap="flat" cmpd="sng" w="25400">
            <ns1:solidFill>
              <ns1:schemeClr val="accent4"/>
            </ns1:solidFill>
            <ns1:prstDash val="dot"/>
            <ns1:miter lim="800000"/>
            <ns1:headEnd len="sm" w="sm" type="none"/>
            <ns1:tailEnd len="sm" w="sm" type="none"/>
          </ns1:ln>
        </ns0:spPr>
      </ns0:cxnSp>
      <ns0:cxnSp>
        <ns0:nvCxnSpPr>
          <ns0:cNvPr id="399" name="Google Shape;399;p15"/>
          <ns0:cNvCxnSpPr/>
          <ns0:nvPr/>
        </ns0:nvCxnSpPr>
        <ns0:spPr>
          <ns1:xfrm flipH="1" rot="10800000">
            <ns1:off x="3016536" y="2853329"/>
            <ns1:ext cx="3827724" cy="16814"/>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400" name="Google Shape;400;p15"/>
          <ns0:cNvCxnSpPr/>
          <ns0:nvPr/>
        </ns0:nvCxnSpPr>
        <ns0:spPr>
          <ns1:xfrm>
            <ns1:off x="3020432" y="4508754"/>
            <ns1:ext cx="1177819"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grpSp>
        <ns0:nvGrpSpPr>
          <ns0:cNvPr id="401" name="Google Shape;401;p15"/>
          <ns0:cNvGrpSpPr/>
          <ns0:nvPr/>
        </ns0:nvGrpSpPr>
        <ns0:grpSpPr>
          <ns1:xfrm>
            <ns1:off x="3355678" y="3472232"/>
            <ns1:ext cx="1949657" cy="1487342"/>
            <ns1:chOff x="3768071" y="3448601"/>
            <ns1:chExt cx="1949657" cy="1487342"/>
          </ns1:xfrm>
        </ns0:grpSpPr>
        <ns0:sp>
          <ns0:nvSpPr>
            <ns0:cNvPr id="402" name="Google Shape;402;p15"/>
            <ns0:cNvSpPr/>
            <ns0:nvPr/>
          </ns0:nvSpPr>
          <ns0:spPr>
            <ns1:xfrm>
              <ns1:off x="3768071" y="3448601"/>
              <ns1:ext cx="1949657" cy="1487342"/>
            </ns1:xfrm>
            <ns1:prstGeom prst="roundRect">
              <ns1:avLst>
                <ns1:gd fmla="val 11498"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03" name="Google Shape;403;p15"/>
            <ns0:cNvSpPr txBox="1"/>
            <ns0:nvPr/>
          </ns0:nvSpPr>
          <ns0:spPr>
            <ns1:xfrm>
              <ns1:off x="3936208" y="4122282"/>
              <ns1:ext cx="1613383"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コールドリード</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04" name="Google Shape;404;p15"/>
            <ns0:cNvSpPr txBox="1"/>
            <ns0:nvPr/>
          </ns0:nvSpPr>
          <ns0:spPr>
            <ns1:xfrm>
              <ns1:off x="4166159" y="4357745"/>
              <ns1:ext cx="115348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27</ns1:t>
              </ns1:r>
              <ns1:r>
                <ns1:rPr b="0" i="0" lang="ja-JP" sz="1600" u="none" cap="none" strike="noStrike">
                  <ns1:solidFill>
                    <ns1:schemeClr val="lt1"/>
                  </ns1:solidFill>
                  <ns1:latin typeface="BIZ UDPGothic"/>
                  <ns1:ea typeface="BIZ UDPGothic"/>
                  <ns1:cs typeface="BIZ UDPGothic"/>
                  <ns1:sym typeface="BIZ UDPGothic"/>
                </ns1:rPr>
                <ns1:t>名</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05" name="Google Shape;405;p15"/>
          <ns0:cNvGrpSpPr/>
          <ns0:nvPr/>
        </ns0:nvGrpSpPr>
        <ns0:grpSpPr>
          <ns1:xfrm>
            <ns1:off x="8066612" y="5336367"/>
            <ns1:ext cx="3404265" cy="1166300"/>
            <ns1:chOff x="7960282" y="5146366"/>
            <ns1:chExt cx="3404265" cy="1166300"/>
          </ns1:xfrm>
        </ns0:grpSpPr>
        <ns0:sp>
          <ns0:nvSpPr>
            <ns0:cNvPr id="406" name="Google Shape;406;p15"/>
            <ns0:cNvSpPr/>
            <ns0:nvPr/>
          </ns0:nvSpPr>
          <ns0:spPr>
            <ns1:xfrm>
              <ns1:off x="7960282" y="5146366"/>
              <ns1:ext cx="3404265" cy="1166300"/>
            </ns1:xfrm>
            <ns1:prstGeom prst="roundRect">
              <ns1:avLst>
                <ns1:gd fmla="val 11912" name="adj"/>
              </ns1:avLst>
            </ns1:prstGeom>
            <ns1:solidFill>
              <ns1:srgbClr val="102F74"/>
            </ns1:solid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0:txBody>
        </ns0:sp>
        <ns0:pic>
          <ns0:nvPicPr>
            <ns0:cNvPr descr="図形&#10;&#10;低い精度で自動的に生成された説明" id="407" name="Google Shape;407;p15"/>
            <ns0:cNvPicPr preferRelativeResize="0"/>
            <ns0:nvPr/>
          </ns0:nvPicPr>
          <ns0:blipFill rotWithShape="1">
            <ns1:blip ns2:embed="rId3">
              <ns1:alphaModFix/>
            </ns1:blip>
            <ns1:srcRect b="0" l="0" r="0" t="0"/>
            <ns1:stretch/>
          </ns0:blipFill>
          <ns0:spPr>
            <ns1:xfrm>
              <ns1:off x="8332394" y="5684691"/>
              <ns1:ext cx="544595" cy="485313"/>
            </ns1:xfrm>
            <ns1:prstGeom prst="rect">
              <ns1:avLst/>
            </ns1:prstGeom>
            <ns1:noFill/>
            <ns1:ln>
              <ns1:noFill/>
            </ns1:ln>
          </ns0:spPr>
        </ns0:pic>
        <ns0:sp>
          <ns0:nvSpPr>
            <ns0:cNvPr id="408" name="Google Shape;408;p15"/>
            <ns0:cNvSpPr/>
            <ns0:nvPr/>
          </ns0:nvSpPr>
          <ns0:spPr>
            <ns1:xfrm>
              <ns1:off x="9185082" y="5246776"/>
              <ns1:ext cx="2080537" cy="965481"/>
            </ns1:xfrm>
            <ns1:prstGeom prst="roundRect">
              <ns1:avLst>
                <ns1:gd fmla="val 11521" name="adj"/>
              </ns1:avLst>
            </ns1:prstGeom>
            <ns1:solidFill>
              <ns1:schemeClr val="lt1"/>
            </ns1:solidFill>
            <ns1:ln cap="flat" cmpd="sng" w="15875">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8割が2年以内に</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競合他社と契約</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409" name="Google Shape;409;p15"/>
            <ns0:cNvSpPr txBox="1"/>
            <ns0:nvPr/>
          </ns0:nvSpPr>
          <ns0:spPr>
            <ns1:xfrm>
              <ns1:off x="8101628" y="5166705"/>
              <ns1:ext cx="97796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rgbClr val="D8D8D8"/>
                  </ns1:solidFill>
                  <ns1:latin typeface="BIZ UDPGothic"/>
                  <ns1:ea typeface="BIZ UDPGothic"/>
                  <ns1:cs typeface="BIZ UDPGothic"/>
                  <ns1:sym typeface="BIZ UDPGothic"/>
                </ns1:rPr>
                <ns1:t>21</ns1:t>
              </ns1:r>
              <ns1:r>
                <ns1:rPr b="0" i="0" lang="ja-JP" sz="1600" u="none" cap="none" strike="noStrike">
                  <ns1:solidFill>
                    <ns1:srgbClr val="D8D8D8"/>
                  </ns1:solidFill>
                  <ns1:latin typeface="BIZ UDPGothic"/>
                  <ns1:ea typeface="BIZ UDPGothic"/>
                  <ns1:cs typeface="BIZ UDPGothic"/>
                  <ns1:sym typeface="BIZ UDPGothic"/>
                </ns1:rPr>
                <ns1:t>名</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10" name="Google Shape;410;p15"/>
          <ns0:cNvGrpSpPr/>
          <ns0:nvPr/>
        </ns0:nvGrpSpPr>
        <ns0:grpSpPr>
          <ns1:xfrm>
            <ns1:off x="9420754" y="2344699"/>
            <ns1:ext cx="2039376" cy="2614875"/>
            <ns1:chOff x="9420754" y="2154698"/>
            <ns1:chExt cx="2039376" cy="2614875"/>
          </ns1:xfrm>
        </ns0:grpSpPr>
        <ns0:sp>
          <ns0:nvSpPr>
            <ns0:cNvPr id="411" name="Google Shape;411;p15"/>
            <ns0:cNvSpPr/>
            <ns0:nvPr/>
          </ns0:nvSpPr>
          <ns0:spPr>
            <ns1:xfrm>
              <ns1:off x="9420754" y="2154698"/>
              <ns1:ext cx="2039376" cy="1259645"/>
            </ns1:xfrm>
            <ns1:prstGeom prst="roundRect">
              <ns1:avLst>
                <ns1:gd fmla="val 13587"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12" name="Google Shape;412;p15"/>
            <ns0:cNvSpPr txBox="1"/>
            <ns0:nvPr/>
          </ns0:nvSpPr>
          <ns0:spPr>
            <ns1:xfrm>
              <ns1:off x="10421528" y="2492133"/>
              <ns1:ext cx="8889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1</ns1:t>
              </ns1:r>
              <ns1:r>
                <ns1:rPr b="0" i="0" lang="ja-JP" sz="1600" u="none" cap="none" strike="noStrike">
                  <ns1:solidFill>
                    <ns1:schemeClr val="accent4"/>
                  </ns1:solidFill>
                  <ns1:latin typeface="BIZ UDPGothic"/>
                  <ns1:ea typeface="BIZ UDPGothic"/>
                  <ns1:cs typeface="BIZ UDPGothic"/>
                  <ns1:sym typeface="BIZ UDPGothic"/>
                </ns1:rPr>
                <ns1:t>名</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3" name="Google Shape;413;p15"/>
            <ns0:cNvGrpSpPr/>
            <ns0:nvPr/>
          </ns0:nvGrpSpPr>
          <ns0:grpSpPr>
            <ns1:xfrm>
              <ns1:off x="9420754" y="3509928"/>
              <ns1:ext cx="2039376" cy="1259645"/>
              <ns1:chOff x="9420754" y="3581048"/>
              <ns1:chExt cx="2039376" cy="1259645"/>
            </ns1:xfrm>
          </ns0:grpSpPr>
          <ns0:sp>
            <ns0:nvSpPr>
              <ns0:cNvPr id="414" name="Google Shape;414;p15"/>
              <ns0:cNvSpPr/>
              <ns0:nvPr/>
            </ns0:nvSpPr>
            <ns0:spPr>
              <ns1:xfrm>
                <ns1:off x="9420754" y="3581048"/>
                <ns1:ext cx="2039376" cy="1259645"/>
              </ns1:xfrm>
              <ns1:prstGeom prst="roundRect">
                <ns1:avLst>
                  <ns1:gd fmla="val 11533"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pic>
            <ns0:nvPicPr>
              <ns0:cNvPr descr="アイコン&#10;&#10;自動的に生成された説明" id="415" name="Google Shape;415;p15"/>
              <ns0:cNvPicPr preferRelativeResize="0"/>
              <ns0:nvPr/>
            </ns0:nvPicPr>
            <ns0:blipFill rotWithShape="1">
              <ns1:blip ns2:embed="rId4">
                <ns1:alphaModFix/>
              </ns1:blip>
              <ns1:srcRect b="0" l="0" r="0" t="0"/>
              <ns1:stretch/>
            </ns0:blipFill>
            <ns0:spPr>
              <ns1:xfrm>
                <ns1:off x="9623108" y="4140834"/>
                <ns1:ext cx="786005" cy="502022"/>
              </ns1:xfrm>
              <ns1:prstGeom prst="rect">
                <ns1:avLst/>
              </ns1:prstGeom>
              <ns1:noFill/>
              <ns1:ln>
                <ns1:noFill/>
              </ns1:ln>
            </ns0:spPr>
          </ns0:pic>
          <ns0:sp>
            <ns0:nvSpPr>
              <ns0:cNvPr id="416" name="Google Shape;416;p15"/>
              <ns0:cNvSpPr txBox="1"/>
              <ns0:nvPr/>
            </ns0:nvSpPr>
            <ns0:spPr>
              <ns1:xfrm>
                <ns1:off x="10375673" y="3919307"/>
                <ns1:ext cx="9807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２１</ns1:t>
                </ns1:r>
                <ns1:r>
                  <ns1:rPr b="0" i="0" lang="ja-JP" sz="1600" u="none" cap="none" strike="noStrike">
                    <ns1:solidFill>
                      <ns1:schemeClr val="accent4"/>
                    </ns1:solidFill>
                    <ns1:latin typeface="BIZ UDPGothic"/>
                    <ns1:ea typeface="BIZ UDPGothic"/>
                    <ns1:cs typeface="BIZ UDPGothic"/>
                    <ns1:sym typeface="BIZ UDPGothic"/>
                  </ns1:rPr>
                  <ns1:t>名</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7" name="Google Shape;417;p15"/>
              <ns0:cNvGrpSpPr/>
              <ns0:nvPr/>
            </ns0:nvGrpSpPr>
            <ns0:grpSpPr>
              <ns1:xfrm>
                <ns1:off x="9666141" y="3783896"/>
                <ns1:ext cx="663260" cy="318015"/>
                <ns1:chOff x="9474086" y="3831521"/>
                <ns1:chExt cx="663260" cy="318015"/>
              </ns1:xfrm>
            </ns0:grpSpPr>
            <ns0:sp>
              <ns0:nvSpPr>
                <ns0:cNvPr id="418" name="Google Shape;418;p15"/>
                <ns0:cNvSpPr/>
                <ns0:nvPr/>
              </ns0:nvSpPr>
              <ns0:spPr>
                <ns1:xfrm>
                  <ns1:off x="947408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19" name="Google Shape;419;p15"/>
                <ns0:cNvSpPr/>
                <ns0:nvPr/>
              </ns0:nvSpPr>
              <ns0:spPr>
                <ns1:xfrm>
                  <ns1:off x="9672297" y="3831521"/>
                  <ns1:ext cx="284449" cy="284449"/>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0" name="Google Shape;420;p15"/>
                <ns0:cNvSpPr/>
                <ns0:nvPr/>
              </ns0:nvSpPr>
              <ns0:spPr>
                <ns1:xfrm>
                  <ns1:off x="994830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pic>
          <ns0:nvPicPr>
            <ns0:cNvPr descr="アイコン&#10;&#10;自動的に生成された説明" id="421" name="Google Shape;421;p15"/>
            <ns0:cNvPicPr preferRelativeResize="0"/>
            <ns0:nvPr/>
          </ns0:nvPicPr>
          <ns0:blipFill rotWithShape="1">
            <ns1:blip ns2:embed="rId4">
              <ns1:alphaModFix/>
            </ns1:blip>
            <ns1:srcRect b="0" l="0" r="0" t="0"/>
            <ns1:stretch/>
          </ns0:blipFill>
          <ns0:spPr>
            <ns1:xfrm>
              <ns1:off x="9623108" y="2703357"/>
              <ns1:ext cx="786005" cy="502022"/>
            </ns1:xfrm>
            <ns1:prstGeom prst="rect">
              <ns1:avLst/>
            </ns1:prstGeom>
            <ns1:noFill/>
            <ns1:ln>
              <ns1:noFill/>
            </ns1:ln>
          </ns0:spPr>
        </ns0:pic>
        <ns0:grpSp>
          <ns0:nvGrpSpPr>
            <ns0:cNvPr id="422" name="Google Shape;422;p15"/>
            <ns0:cNvGrpSpPr/>
            <ns0:nvPr/>
          </ns0:nvGrpSpPr>
          <ns0:grpSpPr>
            <ns1:xfrm>
              <ns1:off x="9666141" y="2346419"/>
              <ns1:ext cx="663260" cy="318015"/>
              <ns1:chOff x="9474086" y="3831521"/>
              <ns1:chExt cx="663260" cy="318015"/>
            </ns1:xfrm>
          </ns0:grpSpPr>
          <ns0:sp>
            <ns0:nvSpPr>
              <ns0:cNvPr id="423" name="Google Shape;423;p15"/>
              <ns0:cNvSpPr/>
              <ns0:nvPr/>
            </ns0:nvSpPr>
            <ns0:spPr>
              <ns1:xfrm>
                <ns1:off x="947408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4" name="Google Shape;424;p15"/>
              <ns0:cNvSpPr/>
              <ns0:nvPr/>
            </ns0:nvSpPr>
            <ns0:spPr>
              <ns1:xfrm>
                <ns1:off x="9672297" y="3831521"/>
                <ns1:ext cx="284449" cy="284449"/>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5" name="Google Shape;425;p15"/>
              <ns0:cNvSpPr/>
              <ns0:nvPr/>
            </ns0:nvSpPr>
            <ns0:spPr>
              <ns1:xfrm>
                <ns1:off x="994830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sp>
        <ns0:nvSpPr>
          <ns0:cNvPr id="426" name="Google Shape;426;p15"/>
          <ns0:cNvSpPr/>
          <ns0:nvPr/>
        </ns0:nvSpPr>
        <ns0:spPr>
          <ns1:xfrm>
            <ns1:off x="2946602" y="3624664"/>
            <ns1:ext cx="144821" cy="144821"/>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7" name="Google Shape;427;p15"/>
          <ns0:cNvSpPr/>
          <ns0:nvPr/>
        </ns0:nvSpPr>
        <ns0:spPr>
          <ns1:xfrm>
            <ns1:off x="587500" y="5152800"/>
            <ns1:ext cx="5817600" cy="692400"/>
          </ns1:xfrm>
          <ns1:prstGeom prst="roundRect">
            <ns1:avLst>
              <ns1:gd fmla="val 16667" name="adj"/>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過去参加者も含め繰り返しウェビナーを開催</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500" u="none" cap="none" strike="noStrike">
                <ns1:solidFill>
                  <ns1:schemeClr val="accent4"/>
                </ns1:solidFill>
                <ns1:latin typeface="BIZ UDPGothic"/>
                <ns1:ea typeface="BIZ UDPGothic"/>
                <ns1:cs typeface="BIZ UDPGothic"/>
                <ns1:sym typeface="BIZ UDPGothic"/>
              </ns1:rPr>
              <ns1:t>することで新規リード獲得とナーチャリングを効率化します。</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428" name="Google Shape;428;p15"/>
          <ns0:cNvGrpSpPr/>
          <ns0:nvPr/>
        </ns0:nvGrpSpPr>
        <ns0:grpSpPr>
          <ns1:xfrm>
            <ns1:off x="631122" y="2348345"/>
            <ns1:ext cx="1841195" cy="2611230"/>
            <ns1:chOff x="631122" y="2158344"/>
            <ns1:chExt cx="1841195" cy="2611230"/>
          </ns1:xfrm>
        </ns0:grpSpPr>
        <ns0:sp>
          <ns0:nvSpPr>
            <ns0:cNvPr id="429" name="Google Shape;429;p15"/>
            <ns0:cNvSpPr/>
            <ns0:nvPr/>
          </ns0:nvSpPr>
          <ns0:spPr>
            <ns1:xfrm>
              <ns1:off x="631122" y="2158344"/>
              <ns1:ext cx="1841195" cy="2611230"/>
            </ns1:xfrm>
            <ns1:prstGeom prst="roundRect">
              <ns1:avLst>
                <ns1:gd fmla="val 8582"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pic>
          <ns0:nvPicPr>
            <ns0:cNvPr descr="アイコン&#10;&#10;自動的に生成された説明" id="430" name="Google Shape;430;p15"/>
            <ns0:cNvPicPr preferRelativeResize="0"/>
            <ns0:nvPr/>
          </ns0:nvPicPr>
          <ns0:blipFill rotWithShape="1">
            <ns1:blip ns2:embed="rId5">
              <ns1:alphaModFix/>
            </ns1:blip>
            <ns1:srcRect b="0" l="0" r="0" t="0"/>
            <ns1:stretch/>
          </ns0:blipFill>
          <ns0:spPr>
            <ns1:xfrm>
              <ns1:off x="1076220" y="2497527"/>
              <ns1:ext cx="957919" cy="1018415"/>
            </ns1:xfrm>
            <ns1:prstGeom prst="rect">
              <ns1:avLst/>
            </ns1:prstGeom>
            <ns1:noFill/>
            <ns1:ln>
              <ns1:noFill/>
            </ns1:ln>
          </ns0:spPr>
        </ns0:pic>
        <ns0:sp>
          <ns0:nvSpPr>
            <ns0:cNvPr id="431" name="Google Shape;431;p15"/>
            <ns0:cNvSpPr txBox="1"/>
            <ns0:nvPr/>
          </ns0:nvSpPr>
          <ns0:spPr>
            <ns1:xfrm>
              <ns1:off x="845236" y="3596226"/>
              <ns1:ext cx="14130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セミナー開催</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32" name="Google Shape;432;p15"/>
            <ns0:cNvSpPr txBox="1"/>
            <ns0:nvPr/>
          </ns0:nvSpPr>
          <ns0:spPr>
            <ns1:xfrm>
              <ns1:off x="974979" y="3826762"/>
              <ns1:ext cx="11535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lt1"/>
                  </ns1:solidFill>
                  <ns1:latin typeface="BIZ UDPGothic"/>
                  <ns1:ea typeface="BIZ UDPGothic"/>
                  <ns1:cs typeface="BIZ UDPGothic"/>
                  <ns1:sym typeface="BIZ UDPGothic"/>
                </ns1:rPr>
                <ns1:t>30</ns1:t>
              </ns1:r>
              <ns1:r>
                <ns1:rPr b="0" i="0" lang="ja-JP" sz="1800" u="none" cap="none" strike="noStrike">
                  <ns1:solidFill>
                    <ns1:schemeClr val="lt1"/>
                  </ns1:solidFill>
                  <ns1:latin typeface="BIZ UDPGothic"/>
                  <ns1:ea typeface="BIZ UDPGothic"/>
                  <ns1:cs typeface="BIZ UDPGothic"/>
                  <ns1:sym typeface="BIZ UDPGothic"/>
                </ns1:rPr>
                <ns1:t>名</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433" name="Google Shape;433;p15"/>
          <ns0:cNvSpPr/>
          <ns0:nvPr/>
        </ns0:nvSpPr>
        <ns0:spPr>
          <ns1:xfrm>
            <ns1:off x="2434212" y="3599918"/>
            <ns1:ext cx="144821" cy="167612"/>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34" name="Google Shape;434;p15"/>
          <ns0:cNvGrpSpPr/>
          <ns0:nvPr/>
        </ns0:nvGrpSpPr>
        <ns0:grpSpPr>
          <ns1:xfrm>
            <ns1:off x="6188696" y="2348344"/>
            <ns1:ext cx="2348698" cy="2577575"/>
            <ns1:chOff x="6390458" y="2158343"/>
            <ns1:chExt cx="2348698" cy="2577575"/>
          </ns1:xfrm>
        </ns0:grpSpPr>
        <ns0:sp>
          <ns0:nvSpPr>
            <ns0:cNvPr id="435" name="Google Shape;435;p15"/>
            <ns0:cNvSpPr/>
            <ns0:nvPr/>
          </ns0:nvSpPr>
          <ns0:spPr>
            <ns1:xfrm>
              <ns1:off x="6390458" y="3933144"/>
              <ns1:ext cx="2348697" cy="802774"/>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A1F4D"/>
                </ns1:solidFill>
                <ns1:latin typeface="Arial"/>
                <ns1:ea typeface="Arial"/>
                <ns1:cs typeface="Arial"/>
                <ns1:sym typeface="Arial"/>
              </ns1:endParaRPr>
            </ns1:p>
          </ns0:txBody>
        </ns0:sp>
        <ns0:sp>
          <ns0:nvSpPr>
            <ns0:cNvPr id="436" name="Google Shape;436;p15"/>
            <ns0:cNvSpPr txBox="1"/>
            <ns0:nvPr/>
          </ns0:nvSpPr>
          <ns0:spPr>
            <ns1:xfrm>
              <ns1:off x="6400084" y="3986012"/>
              <ns1:ext cx="2339072" cy="67710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繰り返し開催</ns1:t>
              </ns1:r>
              <ns1:endParaRPr b="0"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することが重要！</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37" name="Google Shape;437;p15"/>
            <ns0:cNvGrpSpPr/>
            <ns0:nvPr/>
          </ns0:nvGrpSpPr>
          <ns0:grpSpPr>
            <ns1:xfrm>
              <ns1:off x="6592497" y="2158343"/>
              <ns1:ext cx="1933270" cy="1529835"/>
              <ns1:chOff x="6592497" y="2158343"/>
              <ns1:chExt cx="1933270" cy="1529835"/>
            </ns1:xfrm>
          </ns0:grpSpPr>
          <ns0:sp>
            <ns0:nvSpPr>
              <ns0:cNvPr id="438" name="Google Shape;438;p15"/>
              <ns0:cNvSpPr/>
              <ns0:nvPr/>
            </ns0:nvSpPr>
            <ns0:spPr>
              <ns1:xfrm>
                <ns1:off x="6592497" y="2158343"/>
                <ns1:ext cx="1933270" cy="1524981"/>
              </ns1:xfrm>
              <ns1:prstGeom prst="roundRect">
                <ns1:avLst>
                  <ns1:gd fmla="val 7544"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439" name="Google Shape;439;p15"/>
              <ns0:cNvSpPr txBox="1"/>
              <ns0:nvPr/>
            </ns0:nvSpPr>
            <ns0:spPr>
              <ns1:xfrm>
                <ns1:off x="6769160" y="2927848"/>
                <ns1:ext cx="15798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Hot leads</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40" name="Google Shape;440;p15"/>
              <ns0:cNvSpPr txBox="1"/>
              <ns0:nvPr/>
            </ns0:nvSpPr>
            <ns0:spPr>
              <ns1:xfrm>
                <ns1:off x="7169234" y="3164978"/>
                <ns1:ext cx="779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3</ns1:t>
                </ns1:r>
                <ns1:r>
                  <ns1:rPr b="0" i="0" lang="ja-JP" sz="1600" u="none" cap="none" strike="noStrike">
                    <ns1:solidFill>
                      <ns1:schemeClr val="lt1"/>
                    </ns1:solidFill>
                    <ns1:latin typeface="BIZ UDPGothic"/>
                    <ns1:ea typeface="BIZ UDPGothic"/>
                    <ns1:cs typeface="BIZ UDPGothic"/>
                    <ns1:sym typeface="BIZ UDPGothic"/>
                  </ns1:rPr>
                  <ns1:t>名</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sp>
        <ns0:nvSpPr>
          <ns0:cNvPr id="441" name="Google Shape;441;p15"/>
          <ns0:cNvSpPr txBox="1"/>
          <ns0:nvPr/>
        </ns0:nvSpPr>
        <ns0:spPr>
          <ns1:xfrm rot="1176532">
            <ns1:off x="6795784" y="5108495"/>
            <ns1:ext cx="1338828" cy="3693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If left unattended</ns1:t>
            </ns1:r>
            <ns1:endParaRPr b="0" i="0" sz="1800" u="none" cap="none" strike="noStrike">
              <ns1:solidFill>
                <ns1:schemeClr val="accent4"/>
              </ns1:solidFill>
              <ns1:latin typeface="BIZ UDPGothic"/>
              <ns1:ea typeface="BIZ UDPGothic"/>
              <ns1:cs typeface="BIZ UDPGothic"/>
              <ns1:sym typeface="BIZ UDPGothic"/>
            </ns1:endParaRPr>
          </ns1:p>
        </ns0:txBody>
      </ns0:sp>
      <ns0:pic>
        <ns0:nvPicPr>
          <ns0:cNvPr id="442" name="Google Shape;442;p15"/>
          <ns0:cNvPicPr preferRelativeResize="0"/>
          <ns0:nvPr/>
        </ns0:nvPicPr>
        <ns0:blipFill rotWithShape="1">
          <ns1:blip ns2:embed="rId6">
            <ns1:alphaModFix/>
          </ns1:blip>
          <ns1:srcRect b="0" l="0" r="0" t="0"/>
          <ns1:stretch/>
        </ns0:blipFill>
        <ns0:spPr>
          <ns1:xfrm>
            <ns1:off x="6968412" y="2419788"/>
            <ns1:ext cx="789270" cy="731075"/>
          </ns1:xfrm>
          <ns1:prstGeom prst="rect">
            <ns1:avLst/>
          </ns1:prstGeom>
          <ns1:noFill/>
          <ns1:ln>
            <ns1:noFill/>
          </ns1:ln>
        </ns0:spPr>
      </ns0:pic>
      <ns0:pic>
        <ns0:nvPicPr>
          <ns0:cNvPr id="443" name="Google Shape;443;p15"/>
          <ns0:cNvPicPr preferRelativeResize="0"/>
          <ns0:nvPr/>
        </ns0:nvPicPr>
        <ns0:blipFill rotWithShape="1">
          <ns1:blip ns2:embed="rId7">
            <ns1:alphaModFix/>
          </ns1:blip>
          <ns1:srcRect b="0" l="0" r="0" t="0"/>
          <ns1:stretch/>
        </ns0:blipFill>
        <ns0:spPr>
          <ns1:xfrm>
            <ns1:off x="3853475" y="3532851"/>
            <ns1:ext cx="908375" cy="593701"/>
          </ns1:xfrm>
          <ns1:prstGeom prst="rect">
            <ns1:avLst/>
          </ns1:prstGeom>
          <ns1:noFill/>
          <ns1:ln>
            <ns1:noFill/>
          </ns1:ln>
        </ns0:spPr>
      </ns0:pic>
      <ns0:sp>
        <ns0:nvSpPr>
          <ns0:cNvPr id="444" name="Google Shape;444;p15"/>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45" name="Google Shape;445;p15"/>
          <ns0:cNvSpPr txBox="1"/>
          <ns0:nvPr/>
        </ns0:nvSpPr>
        <ns0:spPr>
          <ns1:xfrm>
            <ns1:off x="252547" y="763664"/>
            <ns1:ext cx="11776053"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The value of cold leads and the importance of repeating webinars</ns1:t>
            </ns1:r>
            <ns1:endParaRPr b="0" i="0" sz="1400" u="none" cap="none" strike="noStrike">
              <ns1:solidFill>
                <ns1:srgbClr val="000000"/>
              </ns1:solidFill>
              <ns1:latin typeface="Arial"/>
              <ns1:ea typeface="Arial"/>
              <ns1:cs typeface="Arial"/>
              <ns1:sym typeface="Arial"/>
            </ns1:endParaRPr>
          </ns1:p>
        </ns0:txBody>
      </ns0:sp>
      <ns0:sp>
        <ns0:nvSpPr>
          <ns0:cNvPr id="446" name="Google Shape;446;p15"/>
          <ns0:cNvSpPr txBox="1"/>
          <ns0:nvPr/>
        </ns0:nvSpPr>
        <ns0:spPr>
          <ns1:xfrm>
            <ns1:off x="221196" y="101779"/>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なぜ、ウェビナーを開催する必要があるのか？</ns1:t>
            </ns1:r>
            <ns1:endParaRPr b="0" i="0" sz="1400" u="none" cap="none" strike="noStrike">
              <ns1:solidFill>
                <ns1:srgbClr val="000000"/>
              </ns1:solidFill>
              <ns1:latin typeface="Arial"/>
              <ns1:ea typeface="Arial"/>
              <ns1:cs typeface="Arial"/>
              <ns1:sym typeface="Arial"/>
            </ns1:endParaRPr>
          </ns1:p>
        </ns0:txBody>
      </ns0:sp>
      <ns0:sp>
        <ns0:nvSpPr>
          <ns0:cNvPr id="447" name="Google Shape;447;p1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448" name="Google Shape;448;p15"/>
          <ns0:cNvSpPr/>
          <ns0:nvPr/>
        </ns0:nvSpPr>
        <ns0:spPr>
          <ns1:xfrm>
            <ns1:off x="587500" y="5934475"/>
            <ns1:ext cx="5796600" cy="619200"/>
          </ns1:xfrm>
          <ns1:prstGeom prst="roundRect">
            <ns1:avLst>
              <ns1:gd fmla="val 16667" name="adj"/>
            </ns1:avLst>
          </ns1:prstGeom>
          <ns1:noFill/>
          <ns1:ln cap="flat" cmpd="sng" w="38100">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マジセミが過去参加者に対して長期フォローを実施し、</ns1:t>
            </ns1:r>
            <ns1:endParaRPr b="0" i="0" sz="1600" u="none" cap="none" strike="noStrike">
              <ns1:solidFill>
                <ns1:schemeClr val="accent2"/>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アポ獲得を代行する「マジフォロプラス」も提供しています。</ns1:t>
            </ns1:r>
            <ns1:endParaRPr b="0" i="0" sz="800" u="none" cap="none" strike="noStrike">
              <ns1:solidFill>
                <ns1:schemeClr val="accent2"/>
              </ns1:solidFill>
              <ns1:latin typeface="BIZ UDPGothic"/>
              <ns1:ea typeface="BIZ UDPGothic"/>
              <ns1:cs typeface="BIZ UDPGothic"/>
              <ns1:sym typeface="BIZ UDPGothic"/>
            </ns1:endParaRPr>
          </ns1:p>
        </ns0:txBody>
      </ns0:sp>
      <ns0:sp>
        <ns0:nvSpPr>
          <ns0:cNvPr id="449" name="Google Shape;449;p15"/>
          <ns0:cNvSpPr/>
          <ns0:nvPr/>
        </ns0:nvSpPr>
        <ns0:spPr>
          <ns1:xfrm rot="10800000">
            <ns1:off x="6598948" y="5604602"/>
            <ns1:ext cx="913200" cy="626100"/>
          </ns1:xfrm>
          <ns1:prstGeom prst="rightArrow">
            <ns1:avLst>
              <ns1:gd fmla="val 50000" name="adj1"/>
              <ns1:gd fmla="val 50000" name="adj2"/>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1" i="0" sz="1400" u="none" cap="none" strike="noStrike">
              <ns1:solidFill>
                <ns1:schemeClr val="lt1"/>
              </ns1:solidFill>
              <ns1:latin typeface="Meiryo"/>
              <ns1:ea typeface="Meiryo"/>
              <ns1:cs typeface="Meiryo"/>
              <ns1:sym typeface="Meiryo"/>
            </ns1:endParaRPr>
          </ns1:p>
        </ns0:txBody>
      </ns0:sp>
      <ns0:sp>
        <ns0:nvSpPr>
          <ns0:cNvPr id="450" name="Google Shape;450;p1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451" name="Google Shape;451;p15"/>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6.xml><?xml version="1.0" encoding="utf-8"?>
<ns0:sld xmlns:ns0="http://schemas.openxmlformats.org/presentationml/2006/main" xmlns:ns1="http://schemas.openxmlformats.org/drawingml/2006/main" xmlns:ns2="http://schemas.openxmlformats.org/officeDocument/2006/relationships">
  <ns0:cSld>
    <ns0:spTree>
      <ns0:nvGrpSpPr>
        <ns0:cNvPr id="456" name="Shape 456"/>
        <ns0:cNvGrpSpPr/>
        <ns0:nvPr/>
      </ns0:nvGrpSpPr>
      <ns0:grpSpPr>
        <ns1:xfrm>
          <ns1:off x="0" y="0"/>
          <ns1:ext cx="0" cy="0"/>
          <ns1:chOff x="0" y="0"/>
          <ns1:chExt cx="0" cy="0"/>
        </ns1:xfrm>
      </ns0:grpSpPr>
      <ns0:sp>
        <ns0:nvSpPr>
          <ns0:cNvPr id="457" name="Google Shape;457;p16"/>
          <ns0:cNvSpPr/>
          <ns0:nvPr/>
        </ns0:nvSpPr>
        <ns0:spPr>
          <ns1:xfrm>
            <ns1:off x="4539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58" name="Google Shape;458;p16"/>
          <ns0:cNvSpPr/>
          <ns0:nvPr/>
        </ns0:nvSpPr>
        <ns0:spPr>
          <ns1:xfrm>
            <ns1:off x="8857788" y="3505772"/>
            <ns1:ext cx="3051600" cy="3051600"/>
          </ns1:xfrm>
          <ns1:prstGeom prst="ellipse">
            <ns1:avLst/>
          </ns1:prstGeom>
          <ns1:solidFill>
            <ns1:schemeClr val="accent2"/>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59" name="Google Shape;459;p16"/>
          <ns0:cNvGrpSpPr/>
          <ns0:nvPr/>
        </ns0:nvGrpSpPr>
        <ns0:grpSpPr>
          <ns1:xfrm>
            <ns1:off x="9082882" y="4093575"/>
            <ns1:ext cx="2601381" cy="1875963"/>
            <ns1:chOff x="9170357" y="1304297"/>
            <ns1:chExt cx="2601381" cy="1875963"/>
          </ns1:xfrm>
        </ns0:grpSpPr>
        <ns0:sp>
          <ns0:nvSpPr>
            <ns0:cNvPr id="460" name="Google Shape;460;p16"/>
            <ns0:cNvSpPr txBox="1"/>
            <ns0:nvPr/>
          </ns0:nvSpPr>
          <ns0:spPr>
            <ns1:xfrm>
              <ns1:off x="9170357" y="2164597"/>
              <ns1:ext cx="2601381" cy="101566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Focus on the presentation</ns1:t>
              </ns1:r>
              <ns1:endParaRPr b="1" i="0" sz="3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on the day!</ns1:t>
              </ns1:r>
              <ns1:endParaRPr b="1" i="0" sz="3000" u="none" cap="none" strike="noStrike">
                <ns1:solidFill>
                  <ns1:schemeClr val="lt1"/>
                </ns1:solidFill>
                <ns1:latin typeface="BIZ UDPGothic"/>
                <ns1:ea typeface="BIZ UDPGothic"/>
                <ns1:cs typeface="BIZ UDPGothic"/>
                <ns1:sym typeface="BIZ UDPGothic"/>
              </ns1:endParaRPr>
            </ns1:p>
          </ns0:txBody>
        </ns0:sp>
        <ns0:sp>
          <ns0:nvSpPr>
            <ns0:cNvPr id="461" name="Google Shape;461;p16"/>
            <ns0:cNvSpPr txBox="1"/>
            <ns0:nvPr/>
          </ns0:nvSpPr>
          <ns0:spPr>
            <ns1:xfrm>
              <ns1:off x="9211006" y="1304297"/>
              <ns1:ext cx="252319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ワンストップサービスで</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最初から最後まで</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Majisemi handles it all, so</ns1:t>
              </ns1:r>
              <ns1:endParaRPr b="0" i="0" sz="1600" u="none" cap="none" strike="noStrike">
                <ns1:solidFill>
                  <ns1:schemeClr val="lt1"/>
                </ns1:solidFill>
                <ns1:latin typeface="BIZ UDPGothic"/>
                <ns1:ea typeface="BIZ UDPGothic"/>
                <ns1:cs typeface="BIZ UDPGothic"/>
                <ns1:sym typeface="BIZ UDPGothic"/>
              </ns1:endParaRPr>
            </ns1:p>
          </ns0:txBody>
        </ns0:sp>
      </ns0:grpSp>
      <ns0:sp>
        <ns0:nvSpPr>
          <ns0:cNvPr id="462" name="Google Shape;462;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463" name="Google Shape;463;p1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464" name="Google Shape;464;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5" name="Google Shape;465;p16"/>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466" name="Google Shape;466;p16"/>
          <ns0:cNvSpPr txBox="1"/>
          <ns0:nvPr/>
        </ns0:nvSpPr>
        <ns0:spPr>
          <ns1:xfrm>
            <ns1:off x="404948" y="763664"/>
            <ns1:ext cx="60747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貴社のウェビナー運営を代行</ns1:t>
            </ns1:r>
            <ns1:endParaRPr b="0" i="0" sz="1400" u="none" cap="none" strike="noStrike">
              <ns1:solidFill>
                <ns1:srgbClr val="000000"/>
              </ns1:solidFill>
              <ns1:latin typeface="Arial"/>
              <ns1:ea typeface="Arial"/>
              <ns1:cs typeface="Arial"/>
              <ns1:sym typeface="Arial"/>
            </ns1:endParaRPr>
          </ns1:p>
        </ns0:txBody>
      </ns0:sp>
      <ns0:grpSp>
        <ns0:nvGrpSpPr>
          <ns0:cNvPr id="467" name="Google Shape;467;p16"/>
          <ns0:cNvGrpSpPr/>
          <ns0:nvPr/>
        </ns0:nvGrpSpPr>
        <ns0:grpSpPr>
          <ns1:xfrm>
            <ns1:off x="8229455" y="2663116"/>
            <ns1:ext cx="1173600" cy="1304009"/>
            <ns1:chOff x="7536560" y="1755348"/>
            <ns1:chExt cx="1173600" cy="1304009"/>
          </ns1:xfrm>
        </ns0:grpSpPr>
        <ns0:sp>
          <ns0:nvSpPr>
            <ns0:cNvPr id="468" name="Google Shape;468;p16"/>
            <ns0:cNvSpPr/>
            <ns0:nvPr/>
          </ns0:nvSpPr>
          <ns0:spPr>
            <ns1:xfrm>
              <ns1:off x="7536560"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9" name="Google Shape;469;p16"/>
            <ns0:cNvSpPr txBox="1"/>
            <ns0:nvPr/>
          </ns0:nvSpPr>
          <ns0:spPr>
            <ns1:xfrm>
              <ns1:off x="7536560" y="2420847"/>
              <ns1:ext cx="1173600" cy="623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SEO article creation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Video production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lt1"/>
                  </ns1:solidFill>
                  <ns1:latin typeface="BIZ UDPGothic"/>
                  <ns1:ea typeface="BIZ UDPGothic"/>
                  <ns1:cs typeface="BIZ UDPGothic"/>
                  <ns1:sym typeface="BIZ UDPGothic"/>
                </ns1:rPr>
                <ns1:t>(Optional)</ns1:t>
              </ns1:r>
              <ns1:endParaRPr b="0" i="0" sz="1200" u="none" cap="none" strike="noStrike">
                <ns1:solidFill>
                  <ns1:srgbClr val="000000"/>
                </ns1:solidFill>
                <ns1:latin typeface="BIZ UDPGothic"/>
                <ns1:ea typeface="BIZ UDPGothic"/>
                <ns1:cs typeface="BIZ UDPGothic"/>
                <ns1:sym typeface="BIZ UDPGothic"/>
              </ns1:endParaRPr>
            </ns1:p>
          </ns0:txBody>
        </ns0:sp>
      </ns0:grpSp>
      <ns0:grpSp>
        <ns0:nvGrpSpPr>
          <ns0:cNvPr id="470" name="Google Shape;470;p16"/>
          <ns0:cNvGrpSpPr/>
          <ns0:nvPr/>
        </ns0:nvGrpSpPr>
        <ns0:grpSpPr>
          <ns1:xfrm>
            <ns1:off x="4341749" y="2663116"/>
            <ns1:ext cx="1173587" cy="1304009"/>
            <ns1:chOff x="4002976" y="1755348"/>
            <ns1:chExt cx="1173587" cy="1304009"/>
          </ns1:xfrm>
        </ns0:grpSpPr>
        <ns0:sp>
          <ns0:nvSpPr>
            <ns0:cNvPr id="471" name="Google Shape;471;p16"/>
            <ns0:cNvSpPr/>
            <ns0:nvPr/>
          </ns0:nvSpPr>
          <ns0:spPr>
            <ns1:xfrm>
              <ns1:off x="4002976"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2" name="Google Shape;472;p16"/>
            <ns0:cNvSpPr txBox="1"/>
            <ns0:nvPr/>
          </ns0:nvSpPr>
          <ns0:spPr>
            <ns1:xfrm>
              <ns1:off x="4002976" y="2553212"/>
              <ns1:ext cx="117358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73" name="Google Shape;473;p16"/>
            <ns0:cNvPicPr preferRelativeResize="0"/>
            <ns0:nvPr/>
          </ns0:nvPicPr>
          <ns0:blipFill rotWithShape="1">
            <ns1:blip ns2:embed="rId3">
              <ns1:alphaModFix/>
            </ns1:blip>
            <ns1:srcRect b="0" l="0" r="0" t="0"/>
            <ns1:stretch/>
          </ns0:blipFill>
          <ns0:spPr>
            <ns1:xfrm>
              <ns1:off x="4260531" y="1843787"/>
              <ns1:ext cx="658476" cy="600916"/>
            </ns1:xfrm>
            <ns1:prstGeom prst="rect">
              <ns1:avLst/>
            </ns1:prstGeom>
            <ns1:noFill/>
            <ns1:ln>
              <ns1:noFill/>
            </ns1:ln>
          </ns0:spPr>
        </ns0:pic>
      </ns0:grpSp>
      <ns0:grpSp>
        <ns0:nvGrpSpPr>
          <ns0:cNvPr id="474" name="Google Shape;474;p16"/>
          <ns0:cNvGrpSpPr/>
          <ns0:nvPr/>
        </ns0:nvGrpSpPr>
        <ns0:grpSpPr>
          <ns1:xfrm>
            <ns1:off x="6933553" y="2663116"/>
            <ns1:ext cx="1193454" cy="1304009"/>
            <ns1:chOff x="6364131" y="1755348"/>
            <ns1:chExt cx="1193454" cy="1304009"/>
          </ns1:xfrm>
        </ns0:grpSpPr>
        <ns0:sp>
          <ns0:nvSpPr>
            <ns0:cNvPr id="475" name="Google Shape;475;p16"/>
            <ns0:cNvSpPr/>
            <ns0:nvPr/>
          </ns0:nvSpPr>
          <ns0:spPr>
            <ns1:xfrm>
              <ns1:off x="6364131"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6" name="Google Shape;476;p16"/>
            <ns0:cNvSpPr txBox="1"/>
            <ns0:nvPr/>
          </ns0:nvSpPr>
          <ns0:spPr>
            <ns1:xfrm>
              <ns1:off x="6364131" y="2532892"/>
              <ns1:ext cx="1193454"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Survey aggregation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Report creation</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77" name="Google Shape;477;p16"/>
          <ns0:cNvGrpSpPr/>
          <ns0:nvPr/>
        </ns0:nvGrpSpPr>
        <ns0:grpSpPr>
          <ns1:xfrm>
            <ns1:off x="5637651" y="2663116"/>
            <ns1:ext cx="1173600" cy="1304009"/>
            <ns1:chOff x="5166360" y="1765508"/>
            <ns1:chExt cx="1173600" cy="1304009"/>
          </ns1:xfrm>
        </ns0:grpSpPr>
        <ns0:sp>
          <ns0:nvSpPr>
            <ns0:cNvPr id="478" name="Google Shape;478;p16"/>
            <ns0:cNvSpPr/>
            <ns0:nvPr/>
          </ns0:nvSpPr>
          <ns0:spPr>
            <ns1:xfrm>
              <ns1:off x="5166360" y="176550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9" name="Google Shape;479;p16"/>
            <ns0:cNvSpPr txBox="1"/>
            <ns0:nvPr/>
          </ns0:nvSpPr>
          <ns0:spPr>
            <ns1:xfrm>
              <ns1:off x="5166360" y="2532892"/>
              <ns1:ext cx="1173600" cy="507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Appointment acquisition</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(Optional)</ns1:t>
              </ns1:r>
              <ns1:endParaRPr b="0" i="0" sz="1400" u="none" cap="none" strike="noStrike">
                <ns1:solidFill>
                  <ns1:schemeClr val="lt1"/>
                </ns1:solidFill>
                <ns1:latin typeface="BIZ UDPGothic"/>
                <ns1:ea typeface="BIZ UDPGothic"/>
                <ns1:cs typeface="BIZ UDPGothic"/>
                <ns1:sym typeface="BIZ UDPGothic"/>
              </ns1:endParaRPr>
            </ns1:p>
          </ns0:txBody>
        </ns0:sp>
        <ns0:pic>
          <ns0:nvPicPr>
            <ns0:cNvPr descr="アイコン&#10;&#10;自動的に生成された説明" id="480" name="Google Shape;480;p16"/>
            <ns0:cNvPicPr preferRelativeResize="0"/>
            <ns0:nvPr/>
          </ns0:nvPicPr>
          <ns0:blipFill rotWithShape="1">
            <ns1:blip ns2:embed="rId4">
              <ns1:alphaModFix/>
            </ns1:blip>
            <ns1:srcRect b="0" l="0" r="0" t="0"/>
            <ns1:stretch/>
          </ns0:blipFill>
          <ns0:spPr>
            <ns1:xfrm>
              <ns1:off x="5509809" y="1902531"/>
              <ns1:ext cx="486689" cy="538220"/>
            </ns1:xfrm>
            <ns1:prstGeom prst="rect">
              <ns1:avLst/>
            </ns1:prstGeom>
            <ns1:noFill/>
            <ns1:ln>
              <ns1:noFill/>
            </ns1:ln>
          </ns0:spPr>
        </ns0:pic>
      </ns0:grpSp>
      <ns0:grpSp>
        <ns0:nvGrpSpPr>
          <ns0:cNvPr id="481" name="Google Shape;481;p16"/>
          <ns0:cNvGrpSpPr/>
          <ns0:nvPr/>
        </ns0:nvGrpSpPr>
        <ns0:grpSpPr>
          <ns1:xfrm>
            <ns1:off x="1749945" y="2663116"/>
            <ns1:ext cx="1173587" cy="1304009"/>
            <ns1:chOff x="1614200" y="1775668"/>
            <ns1:chExt cx="1173587" cy="1304009"/>
          </ns1:xfrm>
        </ns0:grpSpPr>
        <ns0:sp>
          <ns0:nvSpPr>
            <ns0:cNvPr id="482" name="Google Shape;482;p16"/>
            <ns0:cNvSpPr/>
            <ns0:nvPr/>
          </ns0:nvSpPr>
          <ns0:spPr>
            <ns1:xfrm>
              <ns1:off x="1614200"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3" name="Google Shape;483;p16"/>
            <ns0:cNvSpPr txBox="1"/>
            <ns0:nvPr/>
          </ns0:nvSpPr>
          <ns0:spPr>
            <ns1:xfrm>
              <ns1:off x="1735708" y="2563372"/>
              <ns1:ext cx="930570"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集客</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84" name="Google Shape;484;p16"/>
            <ns0:cNvPicPr preferRelativeResize="0"/>
            <ns0:nvPr/>
          </ns0:nvPicPr>
          <ns0:blipFill rotWithShape="1">
            <ns1:blip ns2:embed="rId5">
              <ns1:alphaModFix/>
            </ns1:blip>
            <ns1:srcRect b="0" l="0" r="0" t="0"/>
            <ns1:stretch/>
          </ns0:blipFill>
          <ns0:spPr>
            <ns1:xfrm>
              <ns1:off x="1862508" y="1895125"/>
              <ns1:ext cx="676970" cy="611257"/>
            </ns1:xfrm>
            <ns1:prstGeom prst="rect">
              <ns1:avLst/>
            </ns1:prstGeom>
            <ns1:noFill/>
            <ns1:ln>
              <ns1:noFill/>
            </ns1:ln>
          </ns0:spPr>
        </ns0:pic>
      </ns0:grpSp>
      <ns0:grpSp>
        <ns0:nvGrpSpPr>
          <ns0:cNvPr id="485" name="Google Shape;485;p16"/>
          <ns0:cNvGrpSpPr/>
          <ns0:nvPr/>
        </ns0:nvGrpSpPr>
        <ns0:grpSpPr>
          <ns1:xfrm>
            <ns1:off x="3045847" y="2663116"/>
            <ns1:ext cx="1173587" cy="1304009"/>
            <ns1:chOff x="2797862" y="1775668"/>
            <ns1:chExt cx="1173587" cy="1304009"/>
          </ns1:xfrm>
        </ns0:grpSpPr>
        <ns0:sp>
          <ns0:nvSpPr>
            <ns0:cNvPr id="486" name="Google Shape;486;p16"/>
            <ns0:cNvSpPr/>
            <ns0:nvPr/>
          </ns0:nvSpPr>
          <ns0:spPr>
            <ns1:xfrm>
              <ns1:off x="2797862"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7" name="Google Shape;487;p16"/>
            <ns0:cNvSpPr txBox="1"/>
            <ns0:nvPr/>
          </ns0:nvSpPr>
          <ns0:spPr>
            <ns1:xfrm>
              <ns1:off x="2880299" y="2460699"/>
              <ns1:ext cx="10086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Seminar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Secretariat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488" name="Google Shape;488;p16"/>
            <ns0:cNvPicPr preferRelativeResize="0"/>
            <ns0:nvPr/>
          </ns0:nvPicPr>
          <ns0:blipFill rotWithShape="1">
            <ns1:blip ns2:embed="rId6">
              <ns1:alphaModFix/>
            </ns1:blip>
            <ns1:srcRect b="0" l="0" r="0" t="0"/>
            <ns1:stretch/>
          </ns0:blipFill>
          <ns0:spPr>
            <ns1:xfrm>
              <ns1:off x="3062563" y="1841708"/>
              <ns1:ext cx="644185" cy="548242"/>
            </ns1:xfrm>
            <ns1:prstGeom prst="rect">
              <ns1:avLst/>
            </ns1:prstGeom>
            <ns1:noFill/>
            <ns1:ln>
              <ns1:noFill/>
            </ns1:ln>
          </ns0:spPr>
        </ns0:pic>
      </ns0:grpSp>
      <ns0:grpSp>
        <ns0:nvGrpSpPr>
          <ns0:cNvPr id="489" name="Google Shape;489;p16"/>
          <ns0:cNvGrpSpPr/>
          <ns0:nvPr/>
        </ns0:nvGrpSpPr>
        <ns0:grpSpPr>
          <ns1:xfrm>
            <ns1:off x="454043" y="2663116"/>
            <ns1:ext cx="1173587" cy="1304009"/>
            <ns1:chOff x="430538" y="1775668"/>
            <ns1:chExt cx="1173587" cy="1304009"/>
          </ns1:xfrm>
        </ns0:grpSpPr>
        <ns0:sp>
          <ns0:nvSpPr>
            <ns0:cNvPr id="490" name="Google Shape;490;p16"/>
            <ns0:cNvSpPr/>
            <ns0:nvPr/>
          </ns0:nvSpPr>
          <ns0:spPr>
            <ns1:xfrm>
              <ns1:off x="430538"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1" name="Google Shape;491;p16"/>
            <ns0:cNvSpPr txBox="1"/>
            <ns0:nvPr/>
          </ns0:nvSpPr>
          <ns0:spPr>
            <ns1:xfrm>
              <ns1:off x="543018" y="2573532"/>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2" name="Google Shape;492;p16"/>
            <ns0:cNvPicPr preferRelativeResize="0"/>
            <ns0:nvPr/>
          </ns0:nvPicPr>
          <ns0:blipFill rotWithShape="1">
            <ns1:blip ns2:embed="rId7">
              <ns1:alphaModFix/>
            </ns1:blip>
            <ns1:srcRect b="0" l="0" r="0" t="0"/>
            <ns1:stretch/>
          </ns0:blipFill>
          <ns0:spPr>
            <ns1:xfrm>
              <ns1:off x="748226" y="1918752"/>
              <ns1:ext cx="538210" cy="543336"/>
            </ns1:xfrm>
            <ns1:prstGeom prst="rect">
              <ns1:avLst/>
            </ns1:prstGeom>
            <ns1:noFill/>
            <ns1:ln>
              <ns1:noFill/>
            </ns1:ln>
          </ns0:spPr>
        </ns0:pic>
      </ns0:grpSp>
      <ns0:sp>
        <ns0:nvSpPr>
          <ns0:cNvPr id="493" name="Google Shape;493;p16"/>
          <ns0:cNvSpPr txBox="1"/>
          <ns0:nvPr/>
        </ns0:nvSpPr>
        <ns0:spPr>
          <ns1:xfrm>
            <ns1:off x="1029964" y="4511481"/>
            <ns1:ext cx="7824600" cy="144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All support included</ns1:t>
            </ns1:r>
            <ns1:endParaRPr b="1" i="0" sz="4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全ての支援がついてきます！</ns1:t>
            </ns1:r>
            <ns1:endParaRPr b="0" i="0" sz="4400" u="none" cap="none" strike="noStrike">
              <ns1:solidFill>
                <ns1:schemeClr val="accent4"/>
              </ns1:solidFill>
              <ns1:latin typeface="BIZ UDPGothic"/>
              <ns1:ea typeface="BIZ UDPGothic"/>
              <ns1:cs typeface="BIZ UDPGothic"/>
              <ns1:sym typeface="BIZ UDPGothic"/>
            </ns1:endParaRPr>
          </ns1:p>
        </ns0:txBody>
      </ns0:sp>
      <ns0:grpSp>
        <ns0:nvGrpSpPr>
          <ns0:cNvPr id="494" name="Google Shape;494;p16"/>
          <ns0:cNvGrpSpPr/>
          <ns0:nvPr/>
        </ns0:nvGrpSpPr>
        <ns0:grpSpPr>
          <ns1:xfrm>
            <ns1:off x="9525356" y="2663116"/>
            <ns1:ext cx="1191447" cy="1304009"/>
            <ns1:chOff x="8765251" y="1755983"/>
            <ns1:chExt cx="1191447" cy="1304009"/>
          </ns1:xfrm>
        </ns0:grpSpPr>
        <ns0:sp>
          <ns0:nvSpPr>
            <ns0:cNvPr id="495" name="Google Shape;495;p16"/>
            <ns0:cNvSpPr/>
            <ns0:nvPr/>
          </ns0:nvSpPr>
          <ns0:spPr>
            <ns1:xfrm>
              <ns1:off x="8765251" y="1755983"/>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6" name="Google Shape;496;p16"/>
            <ns0:cNvSpPr txBox="1"/>
            <ns0:nvPr/>
          </ns0:nvSpPr>
          <ns0:spPr>
            <ns1:xfrm>
              <ns1:off x="8783098" y="2444627"/>
              <ns1:ext cx="11736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Review &amp;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改善</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7" name="Google Shape;497;p16"/>
            <ns0:cNvPicPr preferRelativeResize="0"/>
            <ns0:nvPr/>
          </ns0:nvPicPr>
          <ns0:blipFill rotWithShape="1">
            <ns1:blip ns2:embed="rId8">
              <ns1:alphaModFix/>
            </ns1:blip>
            <ns1:srcRect b="0" l="0" r="0" t="0"/>
            <ns1:stretch/>
          </ns0:blipFill>
          <ns0:spPr>
            <ns1:xfrm>
              <ns1:off x="9015780" y="1919387"/>
              <ns1:ext cx="661077" cy="565023"/>
            </ns1:xfrm>
            <ns1:prstGeom prst="rect">
              <ns1:avLst/>
            </ns1:prstGeom>
            <ns1:noFill/>
            <ns1:ln>
              <ns1:noFill/>
            </ns1:ln>
          </ns0:spPr>
        </ns0:pic>
      </ns0:grpSp>
      <ns0:grpSp>
        <ns0:nvGrpSpPr>
          <ns0:cNvPr id="498" name="Google Shape;498;p16"/>
          <ns0:cNvGrpSpPr/>
          <ns0:nvPr/>
        </ns0:nvGrpSpPr>
        <ns0:grpSpPr>
          <ns1:xfrm>
            <ns1:off x="1645167" y="3117799"/>
            <ns1:ext cx="7972362" cy="335280"/>
            <ns1:chOff x="1991369" y="2392948"/>
            <ns1:chExt cx="7972362" cy="335280"/>
          </ns1:xfrm>
        </ns0:grpSpPr>
        <ns0:sp>
          <ns0:nvSpPr>
            <ns0:cNvPr id="499" name="Google Shape;499;p16"/>
            <ns0:cNvSpPr/>
            <ns0:nvPr/>
          </ns0:nvSpPr>
          <ns0:spPr>
            <ns1:xfrm rot="5400000">
              <ns1:off x="19100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0" name="Google Shape;500;p16"/>
            <ns0:cNvSpPr/>
            <ns0:nvPr/>
          </ns0:nvSpPr>
          <ns0:spPr>
            <ns1:xfrm rot="5400000">
              <ns1:off x="9709731"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1" name="Google Shape;501;p16"/>
            <ns0:cNvSpPr/>
            <ns0:nvPr/>
          </ns0:nvSpPr>
          <ns0:spPr>
            <ns1:xfrm rot="5400000">
              <ns1:off x="84097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2" name="Google Shape;502;p16"/>
            <ns0:cNvSpPr/>
            <ns0:nvPr/>
          </ns0:nvSpPr>
          <ns0:spPr>
            <ns1:xfrm rot="5400000">
              <ns1:off x="710984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3" name="Google Shape;503;p16"/>
            <ns0:cNvSpPr/>
            <ns0:nvPr/>
          </ns0:nvSpPr>
          <ns0:spPr>
            <ns1:xfrm rot="5400000">
              <ns1:off x="580990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4" name="Google Shape;504;p16"/>
            <ns0:cNvSpPr/>
            <ns0:nvPr/>
          </ns0:nvSpPr>
          <ns0:spPr>
            <ns1:xfrm rot="5400000">
              <ns1:off x="450996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5" name="Google Shape;505;p16"/>
            <ns0:cNvSpPr/>
            <ns0:nvPr/>
          </ns0:nvSpPr>
          <ns0:spPr>
            <ns1:xfrm rot="5400000">
              <ns1:off x="321002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sp>
        <ns0:nvSpPr>
          <ns0:cNvPr id="506" name="Google Shape;506;p16"/>
          <ns0:cNvSpPr txBox="1"/>
          <ns0:nvPr/>
        </ns0:nvSpPr>
        <ns0:spPr>
          <ns1:xfrm>
            <ns1:off x="2576997" y="2069747"/>
            <ns1:ext cx="61086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Repeat PDCA to explore winning patterns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07" name="Google Shape;507;p16"/>
          <ns0:cNvSpPr/>
          <ns0:nvPr/>
        </ns0:nvSpPr>
        <ns0:spPr>
          <ns1:xfrm flipH="1">
            <ns1:off x="805379" y="1746975"/>
            <ns1:ext cx="9495000" cy="913800"/>
          </ns1:xfrm>
          <ns1:prstGeom prst="uturnArrow">
            <ns1:avLst>
              <ns1:gd fmla="val 19313" name="adj1"/>
              <ns1:gd fmla="val 24364" name="adj2"/>
              <ns1:gd fmla="val 53493" name="adj3"/>
              <ns1:gd fmla="val 46507" name="adj4"/>
              <ns1:gd fmla="val 100000" name="adj5"/>
            </ns1:avLst>
          </ns1:prstGeom>
          <ns1:solidFill>
            <ns1:schemeClr val="accent5"/>
          </ns1:solidFill>
          <ns1:ln>
            <ns1:noFill/>
          </ns1:ln>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508" name="Google Shape;508;p1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descr="棒グラフ 単色塗りつぶし" id="509" name="Google Shape;509;p16"/>
          <ns0:cNvPicPr preferRelativeResize="0"/>
          <ns0:nvPr/>
        </ns0:nvPicPr>
        <ns0:blipFill rotWithShape="1">
          <ns1:blip ns2:embed="rId9">
            <ns1:alphaModFix/>
          </ns1:blip>
          <ns1:srcRect b="0" l="0" r="0" t="0"/>
          <ns1:stretch/>
        </ns0:blipFill>
        <ns0:spPr>
          <ns1:xfrm>
            <ns1:off x="7120095" y="2719153"/>
            <ns1:ext cx="770680" cy="770680"/>
          </ns1:xfrm>
          <ns1:prstGeom prst="rect">
            <ns1:avLst/>
          </ns1:prstGeom>
          <ns1:noFill/>
          <ns1:ln>
            <ns1:noFill/>
          </ns1:ln>
        </ns0:spPr>
      </ns0:pic>
      <ns0:pic>
        <ns0:nvPicPr>
          <ns0:cNvPr descr="新聞 単色塗りつぶし" id="510" name="Google Shape;510;p16"/>
          <ns0:cNvPicPr preferRelativeResize="0"/>
          <ns0:nvPr/>
        </ns0:nvPicPr>
        <ns0:blipFill rotWithShape="1">
          <ns1:blip ns2:embed="rId10">
            <ns1:alphaModFix/>
          </ns1:blip>
          <ns1:srcRect b="0" l="0" r="0" t="0"/>
          <ns1:stretch/>
        </ns0:blipFill>
        <ns0:spPr>
          <ns1:xfrm>
            <ns1:off x="8511349" y="2729869"/>
            <ns1:ext cx="674256" cy="674256"/>
          </ns1:xfrm>
          <ns1:prstGeom prst="rect">
            <ns1:avLst/>
          </ns1:prstGeom>
          <ns1:noFill/>
          <ns1:ln>
            <ns1:noFill/>
          </ns1:ln>
        </ns0:spPr>
      </ns0:pic>
      <ns0:sp>
        <ns0:nvSpPr>
          <ns0:cNvPr id="511" name="Google Shape;511;p1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12" name="Google Shape;512;p16"/>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7.xml><?xml version="1.0" encoding="utf-8"?>
<ns0:sld xmlns:ns0="http://schemas.openxmlformats.org/presentationml/2006/main" xmlns:ns1="http://schemas.openxmlformats.org/drawingml/2006/main" xmlns:ns2="http://schemas.openxmlformats.org/officeDocument/2006/relationships">
  <ns0:cSld>
    <ns0:spTree>
      <ns0:nvGrpSpPr>
        <ns0:cNvPr id="516" name="Shape 516"/>
        <ns0:cNvGrpSpPr/>
        <ns0:nvPr/>
      </ns0:nvGrpSpPr>
      <ns0:grpSpPr>
        <ns1:xfrm>
          <ns1:off x="0" y="0"/>
          <ns1:ext cx="0" cy="0"/>
          <ns1:chOff x="0" y="0"/>
          <ns1:chExt cx="0" cy="0"/>
        </ns1:xfrm>
      </ns0:grpSpPr>
      <ns0:sp>
        <ns0:nvSpPr>
          <ns0:cNvPr id="517" name="Google Shape;517;p17"/>
          <ns0:cNvSpPr/>
          <ns0:nvPr/>
        </ns0:nvSpPr>
        <ns0:spPr>
          <ns1:xfrm>
            <ns1:off x="301520" y="110010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grpSp>
        <ns0:nvGrpSpPr>
          <ns0:cNvPr id="518" name="Google Shape;518;p17"/>
          <ns0:cNvGrpSpPr/>
          <ns0:nvPr/>
        </ns0:nvGrpSpPr>
        <ns0:grpSpPr>
          <ns1:xfrm>
            <ns1:off x="8163659" y="2116700"/>
            <ns1:ext cx="872930" cy="521466"/>
            <ns1:chOff x="8888164" y="3664351"/>
            <ns1:chExt cx="872930" cy="521466"/>
          </ns1:xfrm>
        </ns0:grpSpPr>
        <ns0:sp>
          <ns0:nvSpPr>
            <ns0:cNvPr id="519" name="Google Shape;519;p17"/>
            <ns0:cNvSpPr/>
            <ns0:nvPr/>
          </ns0:nvSpPr>
          <ns0:spPr>
            <ns1:xfrm>
              <ns1:off x="8888164" y="3754930"/>
              <ns1:ext cx="599914" cy="1728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0" name="Google Shape;520;p17"/>
            <ns0:cNvSpPr/>
            <ns0:nvPr/>
          </ns0:nvSpPr>
          <ns0:spPr>
            <ns1:xfrm>
              <ns1:off x="8888164" y="3922475"/>
              <ns1:ext cx="599914" cy="172888"/>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1" name="Google Shape;521;p17"/>
            <ns0:cNvSpPr/>
            <ns0:nvPr/>
          </ns0:nvSpPr>
          <ns0:spPr>
            <ns1:xfrm>
              <ns1:off x="9488078" y="3664351"/>
              <ns1:ext cx="273016" cy="263342"/>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2" name="Google Shape;522;p17"/>
            <ns0:cNvSpPr/>
            <ns0:nvPr/>
          </ns0:nvSpPr>
          <ns0:spPr>
            <ns1:xfrm flipH="1" rot="10800000">
              <ns1:off x="9488078" y="3922475"/>
              <ns1:ext cx="273016" cy="263342"/>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523" name="Google Shape;523;p17"/>
          <ns0:cNvGrpSpPr/>
          <ns0:nvPr/>
        </ns0:nvGrpSpPr>
        <ns0:grpSpPr>
          <ns1:xfrm>
            <ns1:off x="7039675" y="5702267"/>
            <ns1:ext cx="1045644" cy="880520"/>
            <ns1:chOff x="6804450" y="5426454"/>
            <ns1:chExt cx="1045644" cy="880520"/>
          </ns1:xfrm>
        </ns0:grpSpPr>
        <ns0:sp>
          <ns0:nvSpPr>
            <ns0:cNvPr id="524" name="Google Shape;524;p17"/>
            <ns0:cNvSpPr/>
            <ns0:nvPr/>
          </ns0:nvSpPr>
          <ns0:spPr>
            <ns1:xfrm rot="5400000">
              <ns1:off x="6755400" y="5666300"/>
              <ns1:ext cx="607200" cy="1821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5" name="Google Shape;525;p17"/>
            <ns0:cNvSpPr/>
            <ns0:nvPr/>
          </ns0:nvSpPr>
          <ns0:spPr>
            <ns1:xfrm>
              <ns1:off x="6977175" y="5876097"/>
              <ns1:ext cx="657000" cy="1728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6" name="Google Shape;526;p17"/>
            <ns0:cNvSpPr/>
            <ns0:nvPr/>
          </ns0:nvSpPr>
          <ns0:spPr>
            <ns1:xfrm>
              <ns1:off x="6941924" y="6043572"/>
              <ns1:ext cx="670500" cy="1728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7" name="Google Shape;527;p17"/>
            <ns0:cNvSpPr/>
            <ns0:nvPr/>
          </ns0:nvSpPr>
          <ns0:spPr>
            <ns1:xfrm>
              <ns1:off x="7577094" y="5785508"/>
              <ns1:ext cx="273000" cy="263400"/>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8" name="Google Shape;528;p17"/>
            <ns0:cNvSpPr/>
            <ns0:nvPr/>
          </ns0:nvSpPr>
          <ns0:spPr>
            <ns1:xfrm flipH="1" rot="10800000">
              <ns1:off x="7577094" y="6043574"/>
              <ns1:ext cx="273000" cy="263400"/>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9" name="Google Shape;529;p17"/>
            <ns0:cNvSpPr/>
            <ns0:nvPr/>
          </ns0:nvSpPr>
          <ns0:spPr>
            <ns1:xfrm rot="5400000">
              <ns1:off x="6489743" y="5741161"/>
              <ns1:ext cx="792913" cy="163499"/>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530" name="Google Shape;530;p17"/>
          <ns0:cNvSpPr/>
          <ns0:nvPr/>
        </ns0:nvSpPr>
        <ns0:spPr>
          <ns1:xfrm>
            <ns1:off x="6217975" y="2050784"/>
            <ns1:ext cx="1945800" cy="37851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1" name="Google Shape;531;p17"/>
          <ns0:cNvSpPr/>
          <ns0:nvPr/>
        </ns0:nvSpPr>
        <ns0:spPr>
          <ns1:xfrm>
            <ns1:off x="1545517"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マジセミ集客枠</ns1:t>
            </ns1:r>
            <ns1:endParaRPr b="0" i="0" sz="1050" u="none" cap="none" strike="noStrike">
              <ns1:solidFill>
                <ns1:schemeClr val="lt1"/>
              </ns1:solidFill>
              <ns1:latin typeface="BIZ UDPGothic"/>
              <ns1:ea typeface="BIZ UDPGothic"/>
              <ns1:cs typeface="BIZ UDPGothic"/>
              <ns1:sym typeface="BIZ UDPGothic"/>
            </ns1:endParaRPr>
          </ns1:p>
        </ns0:txBody>
      </ns0:sp>
      <ns0:pic>
        <ns0:nvPicPr>
          <ns0:cNvPr id="532" name="Google Shape;532;p17"/>
          <ns0:cNvPicPr preferRelativeResize="0"/>
          <ns0:nvPr/>
        </ns0:nvPicPr>
        <ns0:blipFill rotWithShape="1">
          <ns1:blip ns2:embed="rId3">
            <ns1:alphaModFix/>
          </ns1:blip>
          <ns1:srcRect b="24545" l="0" r="0" t="0"/>
          <ns1:stretch/>
        </ns0:blipFill>
        <ns0:spPr>
          <ns1:xfrm>
            <ns1:off x="1789408" y="2181629"/>
            <ns1:ext cx="1351152" cy="1204658"/>
          </ns1:xfrm>
          <ns1:prstGeom prst="rect">
            <ns1:avLst/>
          </ns1:prstGeom>
          <ns1:noFill/>
          <ns1:ln>
            <ns1:noFill/>
          </ns1:ln>
        </ns0:spPr>
      </ns0:pic>
      <ns0:sp>
        <ns0:nvSpPr>
          <ns0:cNvPr id="533" name="Google Shape;533;p17"/>
          <ns0:cNvSpPr/>
          <ns0:nvPr/>
        </ns0:nvSpPr>
        <ns0:spPr>
          <ns1:xfrm>
            <ns1:off x="3325100" y="26841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4" name="Google Shape;534;p17"/>
          <ns0:cNvSpPr txBox="1"/>
          <ns0:nvPr/>
        </ns0:nvSpPr>
        <ns0:spPr>
          <ns1:xfrm>
            <ns1:off x="1224455" y="1593033"/>
            <ns1:ext cx="24321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集客ページ作成・公開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5" name="Google Shape;535;p17"/>
          <ns0:cNvSpPr/>
          <ns0:nvPr/>
        </ns0:nvSpPr>
        <ns0:spPr>
          <ns1:xfrm>
            <ns1:off x="1545517"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貴社集客枠</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id="536" name="Google Shape;536;p17"/>
          <ns0:cNvPicPr preferRelativeResize="0"/>
          <ns0:nvPr/>
        </ns0:nvPicPr>
        <ns0:blipFill rotWithShape="1">
          <ns1:blip ns2:embed="rId3">
            <ns1:alphaModFix/>
          </ns1:blip>
          <ns1:srcRect b="24545" l="0" r="0" t="0"/>
          <ns1:stretch/>
        </ns0:blipFill>
        <ns0:spPr>
          <ns1:xfrm>
            <ns1:off x="1789408" y="4170463"/>
            <ns1:ext cx="1351152" cy="1204658"/>
          </ns1:xfrm>
          <ns1:prstGeom prst="rect">
            <ns1:avLst/>
          </ns1:prstGeom>
          <ns1:noFill/>
          <ns1:ln>
            <ns1:noFill/>
          </ns1:ln>
        </ns0:spPr>
      </ns0:pic>
      <ns0:sp>
        <ns0:nvSpPr>
          <ns0:cNvPr id="537" name="Google Shape;537;p17"/>
          <ns0:cNvSpPr/>
          <ns0:nvPr/>
        </ns0:nvSpPr>
        <ns0:spPr>
          <ns1:xfrm>
            <ns1:off x="3324125" y="4672993"/>
            <ns1:ext cx="6570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8" name="Google Shape;538;p17"/>
          <ns0:cNvSpPr txBox="1"/>
          <ns0:nvPr/>
        </ns0:nvSpPr>
        <ns0:spPr>
          <ns1:xfrm>
            <ns1:off x="3108268" y="4046585"/>
            <ns1:ext cx="1129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publication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URLを</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お渡し</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9" name="Google Shape;539;p17"/>
          <ns0:cNvSpPr/>
          <ns0:nvPr/>
        </ns0:nvSpPr>
        <ns0:spPr>
          <ns1:xfrm>
            <ns1:off x="3977589"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マジセミで集客</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0" name="Google Shape;540;p17"/>
          <ns0:cNvSpPr/>
          <ns0:nvPr/>
        </ns0:nvSpPr>
        <ns0:spPr>
          <ns1:xfrm>
            <ns1:off x="3977589"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貴社ハウスリスト・HP等でご集客</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ダイアグラム が含まれている画像&#10;&#10;自動的に生成された説明" id="541" name="Google Shape;541;p17"/>
          <ns0:cNvPicPr preferRelativeResize="0"/>
          <ns0:nvPr/>
        </ns0:nvPicPr>
        <ns0:blipFill rotWithShape="1">
          <ns1:blip ns2:embed="rId4">
            <ns1:alphaModFix/>
          </ns1:blip>
          <ns1:srcRect b="0" l="0" r="0" t="0"/>
          <ns1:stretch/>
        </ns0:blipFill>
        <ns0:spPr>
          <ns1:xfrm>
            <ns1:off x="4146468" y="1818260"/>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ダイアグラム が含まれている画像&#10;&#10;自動的に生成された説明" id="542" name="Google Shape;542;p17"/>
          <ns0:cNvPicPr preferRelativeResize="0"/>
          <ns0:nvPr/>
        </ns0:nvPicPr>
        <ns0:blipFill rotWithShape="1">
          <ns1:blip ns2:embed="rId4">
            <ns1:alphaModFix/>
          </ns1:blip>
          <ns1:srcRect b="0" l="0" r="0" t="0"/>
          <ns1:stretch/>
        </ns0:blipFill>
        <ns0:spPr>
          <ns1:xfrm>
            <ns1:off x="4169148" y="3745124"/>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543" name="Google Shape;543;p17"/>
          <ns0:cNvSpPr/>
          <ns0:nvPr/>
        </ns0:nvSpPr>
        <ns0:spPr>
          <ns1:xfrm>
            <ns1:off x="5714676" y="27052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4" name="Google Shape;544;p17"/>
          <ns0:cNvSpPr/>
          <ns0:nvPr/>
        </ns0:nvSpPr>
        <ns0:spPr>
          <ns1:xfrm>
            <ns1:off x="5700174" y="4694118"/>
            <ns1:ext cx="6705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5" name="Google Shape;545;p17"/>
          <ns0:cNvSpPr/>
          <ns0:nvPr/>
        </ns0:nvSpPr>
        <ns0:spPr>
          <ns1:xfrm>
            <ns1:off x="6368425" y="2202531"/>
            <ns1:ext cx="1644900" cy="17409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マジセミ枠</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申込者データ</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6" name="Google Shape;546;p17"/>
          <ns0:cNvSpPr/>
          <ns0:nvPr/>
        </ns0:nvSpPr>
        <ns0:spPr>
          <ns1:xfrm>
            <ns1:off x="6368425" y="3933778"/>
            <ns1:ext cx="1644900" cy="17409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貴社集客枠</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申込者データ</ns1:t>
            </ns1:r>
            <ns1:endParaRPr b="0" i="0" sz="1050" u="none" cap="none" strike="noStrike">
              <ns1:solidFill>
                <ns1:schemeClr val="accent4"/>
              </ns1:solidFill>
              <ns1:latin typeface="BIZ UDPGothic"/>
              <ns1:ea typeface="BIZ UDPGothic"/>
              <ns1:cs typeface="BIZ UDPGothic"/>
              <ns1:sym typeface="BIZ UDPGothic"/>
            </ns1:endParaRPr>
          </ns1:p>
        </ns0:txBody>
      </ns0:sp>
      <ns0:sp>
        <ns0:nvSpPr>
          <ns0:cNvPr id="547" name="Google Shape;547;p17"/>
          <ns0:cNvSpPr txBox="1"/>
          <ns0:nvPr/>
        </ns0:nvSpPr>
        <ns0:spPr>
          <ns1:xfrm>
            <ns1:off x="6218782" y="1590800"/>
            <ns1:ext cx="19449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マジセミ管理画面</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8" name="Google Shape;548;p17"/>
          <ns0:cNvSpPr txBox="1"/>
          <ns0:nvPr/>
        </ns0:nvSpPr>
        <ns0:spPr>
          <ns1:xfrm>
            <ns1:off x="8900641" y="6543166"/>
            <ns1:ext cx="2326800" cy="215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※お断り対象者・キャンセル待ち申込者は除く</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9" name="Google Shape;549;p17"/>
          <ns0:cNvSpPr/>
          <ns0:nvPr/>
        </ns0:nvSpPr>
        <ns0:spPr>
          <ns1:xfrm>
            <ns1:off x="8303375" y="2885093"/>
            <ns1:ext cx="3393600" cy="3393600"/>
          </ns1:xfrm>
          <ns1:prstGeom prst="ellipse">
            <ns1:avLst/>
          </ns1:prstGeom>
          <ns1:solidFill>
            <ns1:schemeClr val="accent4"/>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550" name="Google Shape;550;p17"/>
          <ns0:cNvSpPr txBox="1"/>
          <ns0:nvPr/>
        </ns0:nvSpPr>
        <ns0:spPr>
          <ns1:xfrm>
            <ns1:off x="8303375" y="3219673"/>
            <ns1:ext cx="3393600" cy="281771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貴社集客枠への</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お申し込みは</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2300" u="none" cap="none" strike="noStrike">
                <ns1:solidFill>
                  <ns1:schemeClr val="accent5"/>
                </ns1:solidFill>
                <ns1:latin typeface="BIZ UDPGothic"/>
                <ns1:ea typeface="BIZ UDPGothic"/>
                <ns1:cs typeface="BIZ UDPGothic"/>
                <ns1:sym typeface="BIZ UDPGothic"/>
              </ns1:rPr>
              <ns1:t>何名でも課金対象外！</ns1:t>
            </ns1:r>
            <ns1:endParaRPr b="1" i="0" sz="23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貴社がすでにお持ちの</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ハウスリストのナーチャリング、</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休眠顧客の掘り起こし、</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HP等での新規</ns1:t>
            </ns1:r>
            <ns1:r>
              <ns1:rPr b="0" i="0" lang="ja-JP" sz="1400" u="none" cap="none" strike="noStrike">
                <ns1:solidFill>
                  <ns1:schemeClr val="lt1"/>
                </ns1:solidFill>
                <ns1:latin typeface="BIZ UDPGothic"/>
                <ns1:ea typeface="BIZ UDPGothic"/>
                <ns1:cs typeface="BIZ UDPGothic"/>
                <ns1:sym typeface="BIZ UDPGothic"/>
              </ns1:rPr>
              <ns1:t>リード獲得に</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ぜひご活用ください！</ns1:t>
            </ns1:r>
            <ns1:endParaRPr b="1" i="0" sz="1800" u="none" cap="none" strike="noStrike">
              <ns1:solidFill>
                <ns1:schemeClr val="lt1"/>
              </ns1:solidFill>
              <ns1:latin typeface="BIZ UDPGothic"/>
              <ns1:ea typeface="BIZ UDPGothic"/>
              <ns1:cs typeface="BIZ UDPGothic"/>
              <ns1:sym typeface="BIZ UDPGothic"/>
            </ns1:endParaRPr>
          </ns1:p>
        </ns0:txBody>
      </ns0:sp>
      <ns0:cxnSp>
        <ns0:nvCxnSpPr>
          <ns0:cNvPr id="551" name="Google Shape;551;p17"/>
          <ns0:cNvCxnSpPr/>
          <ns0:nvPr/>
        </ns0:nvCxnSpPr>
        <ns0:spPr>
          <ns1:xfrm>
            <ns1:off x="8574096" y="4305580"/>
            <ns1:ext cx="2728500" cy="0"/>
          </ns1:xfrm>
          <ns1:prstGeom prst="straightConnector1">
            <ns1:avLst/>
          </ns1:prstGeom>
          <ns1:noFill/>
          <ns1:ln cap="flat" cmpd="sng" w="12700">
            <ns1:solidFill>
              <ns1:schemeClr val="lt1"/>
            </ns1:solidFill>
            <ns1:prstDash val="dash"/>
            <ns1:miter lim="800000"/>
            <ns1:headEnd len="sm" w="sm" type="none"/>
            <ns1:tailEnd len="sm" w="sm" type="none"/>
          </ns1:ln>
        </ns0:spPr>
      </ns0:cxnSp>
      <ns0:cxnSp>
        <ns0:nvCxnSpPr>
          <ns0:cNvPr id="552" name="Google Shape;552;p17"/>
          <ns0:cNvCxnSpPr/>
          <ns0:nvPr/>
        </ns0:nvCxnSpPr>
        <ns0:spPr>
          <ns1:xfrm>
            <ns1:off x="7691825" y="4850768"/>
            <ns1:ext cx="1110900" cy="113400"/>
          </ns1:xfrm>
          <ns1:prstGeom prst="straightConnector1">
            <ns1:avLst/>
          </ns1:prstGeom>
          <ns1:noFill/>
          <ns1:ln cap="flat" cmpd="sng" w="38100">
            <ns1:solidFill>
              <ns1:schemeClr val="accent4"/>
            </ns1:solidFill>
            <ns1:prstDash val="solid"/>
            <ns1:miter lim="800000"/>
            <ns1:headEnd len="sm" w="sm" type="none"/>
            <ns1:tailEnd len="sm" w="sm" type="none"/>
          </ns1:ln>
        </ns0:spPr>
      </ns0:cxnSp>
      <ns0:sp>
        <ns0:nvSpPr>
          <ns0:cNvPr id="553" name="Google Shape;553;p17"/>
          <ns0:cNvSpPr/>
          <ns0:nvPr/>
        </ns0:nvSpPr>
        <ns0:spPr>
          <ns1:xfrm>
            <ns1:off x="907926" y="3647944"/>
            <ns1:ext cx="6351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54" name="Google Shape;554;p17"/>
          <ns0:cNvSpPr/>
          <ns0:nvPr/>
        </ns0:nvSpPr>
        <ns0:spPr>
          <ns1:xfrm>
            <ns1:off x="495028" y="2889369"/>
            <ns1:ext cx="657000" cy="20466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企画FIX</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555" name="Google Shape;555;p17"/>
          <ns0:cNvSpPr/>
          <ns0:nvPr/>
        </ns0:nvSpPr>
        <ns0:spPr>
          <ns1:xfrm>
            <ns1:off x="9073380" y="2459600"/>
            <ns1:ext cx="1863300" cy="5103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参加用URL配信</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56" name="Google Shape;556;p17"/>
          <ns0:cNvSpPr/>
          <ns0:nvPr/>
        </ns0:nvSpPr>
        <ns0:spPr>
          <ns1:xfrm>
            <ns1:off x="9073380" y="1633641"/>
            <ns1:ext cx="1863300" cy="773700"/>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1週間前＆前日リマインド配信</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557" name="Google Shape;557;p17"/>
          <ns0:cNvGrpSpPr/>
          <ns0:nvPr/>
        </ns0:nvGrpSpPr>
        <ns0:grpSpPr>
          <ns1:xfrm rot="1382724">
            <ns1:off x="10928551" y="1974832"/>
            <ns1:ext cx="482728" cy="578233"/>
            <ns1:chOff x="5943600" y="6791161"/>
            <ns1:chExt cx="1056873" cy="1265969"/>
          </ns1:xfrm>
        </ns0:grpSpPr>
        <ns0:sp>
          <ns0:nvSpPr>
            <ns0:cNvPr id="558" name="Google Shape;558;p17"/>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sp>
          <ns0:nvSpPr>
            <ns0:cNvPr id="559" name="Google Shape;559;p17"/>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grpSp>
      <ns0:sp>
        <ns0:nvSpPr>
          <ns0:cNvPr id="560" name="Google Shape;560;p17"/>
          <ns0:cNvSpPr/>
          <ns0:nvPr/>
        </ns0:nvSpPr>
        <ns0:spPr>
          <ns1:xfrm>
            <ns1:off x="8822307" y="6082055"/>
            <ns1:ext cx="2389200" cy="4611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貴社へ全リード納品</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1" name="Google Shape;561;p17"/>
          <ns0:cNvSpPr/>
          <ns0:nvPr/>
        </ns0:nvSpPr>
        <ns0:spPr>
          <ns1:xfrm>
            <ns1:off x="1543026" y="4039618"/>
            <ns1:ext cx="1815000" cy="1796100"/>
          </ns1:xfrm>
          <ns1:prstGeom prst="rect">
            <ns1:avLst/>
          </ns1:prstGeom>
          <ns1:noFill/>
          <ns1:ln cap="flat" cmpd="sng" w="28575">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cxnSp>
        <ns0:nvCxnSpPr>
          <ns0:cNvPr id="562" name="Google Shape;562;p17"/>
          <ns0:cNvCxnSpPr>
            <ns1:stCxn id="531" idx="2"/>
          </ns0:cNvCxnSpPr>
          <ns0:nvPr/>
        </ns0:nvCxnSpPr>
        <ns0:spPr>
          <ns1:xfrm>
            <ns1:off x="2453017" y="3846884"/>
            <ns1:ext cx="230700" cy="375600"/>
          </ns1:xfrm>
          <ns1:prstGeom prst="straightConnector1">
            <ns1:avLst/>
          </ns1:prstGeom>
          <ns1:noFill/>
          <ns1:ln cap="flat" cmpd="sng" w="28575">
            <ns1:solidFill>
              <ns1:schemeClr val="accent2"/>
            </ns1:solidFill>
            <ns1:prstDash val="solid"/>
            <ns1:round/>
            <ns1:headEnd len="sm" w="sm" type="none"/>
            <ns1:tailEnd len="med" w="med" type="oval"/>
          </ns1:ln>
        </ns0:spPr>
      </ns0:cxnSp>
      <ns0:sp>
        <ns0:nvSpPr>
          <ns0:cNvPr id="563" name="Google Shape;563;p17"/>
          <ns0:cNvSpPr txBox="1"/>
          <ns0:nvPr/>
        </ns0:nvSpPr>
        <ns0:spPr>
          <ns1:xfrm>
            <ns1:off x="2740560" y="6063371"/>
            <ns1:ext cx="31782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マジセミ集客枠のミラーサイトで、</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貴社専用の集客サイトURLを作成致します。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4" name="Google Shape;564;p17"/>
          <ns0:cNvSpPr txBox="1"/>
          <ns0:nvPr/>
        </ns0:nvSpPr>
        <ns0:spPr>
          <ns1:xfrm>
            <ns1:off x="3977589" y="1595020"/>
            <ns1:ext cx="1815000"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集客</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5" name="Google Shape;565;p17"/>
          <ns0:cNvSpPr/>
          <ns0:nvPr/>
        </ns0:nvSpPr>
        <ns0:spPr>
          <ns1:xfrm>
            <ns1:off x="5181012" y="1018525"/>
            <ns1:ext cx="3654039" cy="383246"/>
          </ns1:xfrm>
          <ns1:prstGeom prst="rect">
            <ns1:avLst/>
          </ns1:prstGeom>
          <ns1:solidFill>
            <ns1:schemeClr val="accent5"/>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6" name="Google Shape;566;p17"/>
          <ns0:cNvSpPr/>
          <ns0:nvPr/>
        </ns0:nvSpPr>
        <ns0:spPr>
          <ns1:xfrm>
            <ns1:off x="2590727" y="1006095"/>
            <ns1:ext cx="2086993" cy="40796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7" name="Google Shape;567;p17"/>
          <ns0:cNvSpPr txBox="1"/>
          <ns0:nvPr/>
        </ns0:nvSpPr>
        <ns0:spPr>
          <ns1:xfrm>
            <ns1:off x="344450" y="874433"/>
            <ns1:ext cx="11412600" cy="4938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36363"/>
              </ns1:lnSpc>
              <ns1:spcBef>
                <ns1:spcPts val="0"/>
              </ns1:spcBef>
              <ns1:spcAft>
                <ns1:spcPts val="0"/>
              </ns1:spcAft>
              <ns1:buClr>
                <ns1:srgbClr val="000000"/>
              </ns1:buClr>
              <ns1:buSzPts val="36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１回のウェビナーで</ns1:t>
            </ns1:r>
            <ns1:r>
              <ns1:rPr b="1" i="0" lang="ja-JP" sz="2200" u="none" cap="none" strike="noStrike">
                <ns1:solidFill>
                  <ns1:schemeClr val="lt1"/>
                </ns1:solidFill>
                <ns1:latin typeface="BIZ UDPGothic"/>
                <ns1:ea typeface="BIZ UDPGothic"/>
                <ns1:cs typeface="BIZ UDPGothic"/>
                <ns1:sym typeface="BIZ UDPGothic"/>
              </ns1:rPr>
              <ns1:t>  新規リード獲得</ns1:t>
            </ns1:r>
            <ns1:r>
              <ns1:rPr b="0" i="0" lang="ja-JP" sz="2000" u="none" cap="none" strike="noStrike">
                <ns1:solidFill>
                  <ns1:schemeClr val="accent4"/>
                </ns1:solidFill>
                <ns1:latin typeface="BIZ UDPGothic"/>
                <ns1:ea typeface="BIZ UDPGothic"/>
                <ns1:cs typeface="BIZ UDPGothic"/>
                <ns1:sym typeface="BIZ UDPGothic"/>
              </ns1:rPr>
              <ns1:t>  と、  既存</ns1:t>
            </ns1:r>
            <ns1:r>
              <ns1:rPr b="1" i="0" lang="ja-JP" sz="2200" u="none" cap="none" strike="noStrike">
                <ns1:solidFill>
                  <ns1:schemeClr val="accent4"/>
                </ns1:solidFill>
                <ns1:latin typeface="BIZ UDPGothic"/>
                <ns1:ea typeface="BIZ UDPGothic"/>
                <ns1:cs typeface="BIZ UDPGothic"/>
                <ns1:sym typeface="BIZ UDPGothic"/>
              </ns1:rPr>
              <ns1:t>リードのナーチャ</ns1:t>
            </ns1:r>
            <ns1:r>
              <ns1:rPr b="0" i="0" lang="ja-JP" sz="2200" u="none" cap="none" strike="noStrike">
                <ns1:solidFill>
                  <ns1:schemeClr val="accent4"/>
                </ns1:solidFill>
                <ns1:latin typeface="BIZ UDPGothic"/>
                <ns1:ea typeface="BIZ UDPGothic"/>
                <ns1:cs typeface="BIZ UDPGothic"/>
                <ns1:sym typeface="BIZ UDPGothic"/>
              </ns1:rPr>
              <ns1:t>リング  を同時</ns1:t>
            </ns1:r>
            <ns1:r>
              <ns1:rPr b="0" i="0" lang="ja-JP" sz="2000" u="none" cap="none" strike="noStrike">
                <ns1:solidFill>
                  <ns1:schemeClr val="accent4"/>
                </ns1:solidFill>
                <ns1:latin typeface="BIZ UDPGothic"/>
                <ns1:ea typeface="BIZ UDPGothic"/>
                <ns1:cs typeface="BIZ UDPGothic"/>
                <ns1:sym typeface="BIZ UDPGothic"/>
              </ns1:rPr>
              <ns1:t>に行うことが可能</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8" name="Google Shape;568;p17"/>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569" name="Google Shape;569;p17"/>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570" name="Google Shape;570;p17"/>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71" name="Google Shape;571;p1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572" name="Google Shape;572;p1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73" name="Google Shape;573;p17"/>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8.xml><?xml version="1.0" encoding="utf-8"?>
<ns0:sld xmlns:ns0="http://schemas.openxmlformats.org/presentationml/2006/main" xmlns:ns1="http://schemas.openxmlformats.org/drawingml/2006/main">
  <ns0:cSld>
    <ns0:spTree>
      <ns0:nvGrpSpPr>
        <ns0:cNvPr id="578" name="Shape 578"/>
        <ns0:cNvGrpSpPr/>
        <ns0:nvPr/>
      </ns0:nvGrpSpPr>
      <ns0:grpSpPr>
        <ns1:xfrm>
          <ns1:off x="0" y="0"/>
          <ns1:ext cx="0" cy="0"/>
          <ns1:chOff x="0" y="0"/>
          <ns1:chExt cx="0" cy="0"/>
        </ns1:xfrm>
      </ns0:grpSpPr>
      <ns0:sp>
        <ns0:nvSpPr>
          <ns0:cNvPr id="579" name="Google Shape;579;p18"/>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ウェビナー成功事例</ns1:t>
            </ns1:r>
            <ns1:endParaRPr b="0" i="0" sz="1400" u="none" cap="none" strike="noStrike">
              <ns1:solidFill>
                <ns1:srgbClr val="000000"/>
              </ns1:solidFill>
              <ns1:latin typeface="Arial"/>
              <ns1:ea typeface="Arial"/>
              <ns1:cs typeface="Arial"/>
              <ns1:sym typeface="Arial"/>
            </ns1:endParaRPr>
          </ns1:p>
        </ns0:txBody>
      </ns0:sp>
      <ns0:sp>
        <ns0:nvSpPr>
          <ns0:cNvPr id="580" name="Google Shape;580;p18"/>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19.xml><?xml version="1.0" encoding="utf-8"?>
<ns0:sld xmlns:ns0="http://schemas.openxmlformats.org/presentationml/2006/main" xmlns:ns1="http://schemas.openxmlformats.org/drawingml/2006/main">
  <ns0:cSld>
    <ns0:spTree>
      <ns0:nvGrpSpPr>
        <ns0:cNvPr id="585" name="Shape 585"/>
        <ns0:cNvGrpSpPr/>
        <ns0:nvPr/>
      </ns0:nvGrpSpPr>
      <ns0:grpSpPr>
        <ns1:xfrm>
          <ns1:off x="0" y="0"/>
          <ns1:ext cx="0" cy="0"/>
          <ns1:chOff x="0" y="0"/>
          <ns1:chExt cx="0" cy="0"/>
        </ns1:xfrm>
      </ns0:grpSpPr>
      <ns0:cxnSp>
        <ns0:nvCxnSpPr>
          <ns0:cNvPr id="586" name="Google Shape;586;p19"/>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87" name="Google Shape;587;p19"/>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88" name="Google Shape;588;p19"/>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（事例１）「テーマを変更し、120名以上の集客を実現」＜C社＞</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589" name="Google Shape;589;p19"/>
          <ns0:cNvSpPr txBox="1"/>
          <ns0:nvPr/>
        </ns0:nvSpPr>
        <ns0:spPr>
          <ns1:xfrm>
            <ns1:off x="525997" y="874428"/>
            <ns1:ext cx="11284500" cy="56322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■お客様の課題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・サーバ／インフラ系サービスを中心に販売されている、SIer様</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・自社でウェビナーを開催しているが集客できない</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・メディアに集客を依頼しても、集客できなかった</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■ご利用いただいたプラン</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・ビジター（その後、マジセミ倶楽部へ移行）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■マジセミでの対応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・年間1000回のウェビナー開催の中での集客傾向</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ノウハウや、
　「トレンド分析ツール」な　を活用し</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
　「集客できる企画」をマジセミ側で立案、ご提案</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■結果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・120名以上の集客実現</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590" name="Google Shape;590;p1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91" name="Google Shape;591;p19"/>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xml><?xml version="1.0" encoding="utf-8"?>
<ns0:sld xmlns:ns0="http://schemas.openxmlformats.org/presentationml/2006/main" xmlns:ns1="http://schemas.openxmlformats.org/drawingml/2006/main">
  <ns0:cSld>
    <ns0:spTree>
      <ns0:nvGrpSpPr>
        <ns0:cNvPr id="111" name="Shape 111"/>
        <ns0:cNvGrpSpPr/>
        <ns0:nvPr/>
      </ns0:nvGrpSpPr>
      <ns0:grpSpPr>
        <ns1:xfrm>
          <ns1:off x="0" y="0"/>
          <ns1:ext cx="0" cy="0"/>
          <ns1:chOff x="0" y="0"/>
          <ns1:chExt cx="0" cy="0"/>
        </ns1:xfrm>
      </ns0:grpSpPr>
      <ns0:sp>
        <ns0:nvSpPr>
          <ns0:cNvPr id="112" name="Google Shape;112;p2"/>
          <ns0:cNvSpPr/>
          <ns0:nvPr/>
        </ns0:nvSpPr>
        <ns0:spPr>
          <ns1:xfrm>
            <ns1:off x="2554733" y="2508726"/>
            <ns1:ext cx="6937387" cy="217193"/>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13" name="Google Shape;113;p2"/>
          <ns0:cNvSpPr txBox="1"/>
          <ns0:nvPr>
            <ns0:ph idx="1" type="body"/>
          </ns0:nvPr>
        </ns0:nvSpPr>
        <ns0:spPr>
          <ns1:xfrm>
            <ns1:off x="2554734" y="1698342"/>
            <ns1:ext cx="7082532" cy="3243601"/>
          </ns1:xfrm>
          <ns1:prstGeom prst="rect">
            <ns1:avLst/>
          </ns1:prstGeom>
          <ns1:noFill/>
          <ns1:ln>
            <ns1:noFill/>
          </ns1:ln>
        </ns0:spPr>
        <ns0:txBody>
          <ns1:bodyPr anchorCtr="0" anchor="ctr" bIns="45700" lIns="91425" spcFirstLastPara="1" rIns="91425" wrap="square" tIns="45700">
            <ns1:noAutofit/>
          </ns1:bodyPr>
          <ns1:lstStyle/>
          <ns1:p>
            <ns1:pPr indent="0" lvl="0" marL="0" rtl="0" algn="l">
              <ns1:lnSpc>
                <ns1:spcPct val="200000"/>
              </ns1:lnSpc>
              <ns1:spcBef>
                <ns1:spcPts val="0"/>
              </ns1:spcBef>
              <ns1:spcAft>
                <ns1:spcPts val="0"/>
              </ns1:spcAft>
              <ns1:buClr>
                <ns1:schemeClr val="accent4"/>
              </ns1:buClr>
              <ns1:buSzPts val="1600"/>
              <ns1:buNone/>
            </ns1:pPr>
            <ns1:r>
              <ns1:rPr b="1" lang="ja-JP" sz="3600">
                <ns1:solidFill>
                  <ns1:schemeClr val="accent4"/>
                </ns1:solidFill>
                <ns1:latin typeface="BIZ UDPGothic"/>
                <ns1:ea typeface="BIZ UDPGothic"/>
                <ns1:cs typeface="BIZ UDPGothic"/>
                <ns1:sym typeface="BIZ UDPGothic"/>
              </ns1:rPr>
              <ns1:t>本日の打ち合わせの目的</ns1:t>
            </ns1:r>
            <ns1:endParaRPr sz="3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rPr lang="ja-JP" sz="1600">
                <ns1:solidFill>
                  <ns1:schemeClr val="accent4"/>
                </ns1:solidFill>
                <ns1:latin typeface="BIZ UDPGothic"/>
                <ns1:ea typeface="BIZ UDPGothic"/>
                <ns1:cs typeface="BIZ UDPGothic"/>
                <ns1:sym typeface="BIZ UDPGothic"/>
              </ns1:rPr>
              <ns1:t>はじめて「マジセミ」をご検討される企業のために、以下のような内容についてお話させていただきます。</ns1:t>
            </ns1:r>
            <ns1:endParaRPr sz="1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t/>
            </ns1:r>
            <ns1:endParaRPr sz="1600">
              <ns1:solidFill>
                <ns1:schemeClr val="accent4"/>
              </ns1:solidFill>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マーケティングにおける課題のヒアリング</ns1:t>
            </ns1:r>
            <ns1:endParaRPr>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どのようにマジセミをご活用いただくのか？</ns1:t>
            </ns1:r>
            <ns1:endParaRPr>
              <ns1:latin typeface="BIZ UDPGothic"/>
              <ns1:ea typeface="BIZ UDPGothic"/>
              <ns1:cs typeface="BIZ UDPGothic"/>
              <ns1:sym typeface="BIZ UDPGothic"/>
            </ns1:endParaRPr>
          </ns1:p>
        </ns0:txBody>
      </ns0:sp>
      <ns0:sp>
        <ns0:nvSpPr>
          <ns0:cNvPr id="114" name="Google Shape;114;p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5" name="Google Shape;115;p2"/>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 name="Google Shape;116;p2"/>
          <ns0:cNvSpPr txBox="1"/>
          <ns0:nvPr/>
        </ns0:nvSpPr>
        <ns0:spPr>
          <ns1:xfrm>
            <ns1:off x="10088880" y="242437"/>
            <ns1:ext cx="18684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Introduction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7" name="Google Shape;117;p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 name="Google Shape;118;p2"/>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0.xml><?xml version="1.0" encoding="utf-8"?>
<ns0:sld xmlns:ns0="http://schemas.openxmlformats.org/presentationml/2006/main" xmlns:ns1="http://schemas.openxmlformats.org/drawingml/2006/main">
  <ns0:cSld>
    <ns0:spTree>
      <ns0:nvGrpSpPr>
        <ns0:cNvPr id="596" name="Shape 596"/>
        <ns0:cNvGrpSpPr/>
        <ns0:nvPr/>
      </ns0:nvGrpSpPr>
      <ns0:grpSpPr>
        <ns1:xfrm>
          <ns1:off x="0" y="0"/>
          <ns1:ext cx="0" cy="0"/>
          <ns1:chOff x="0" y="0"/>
          <ns1:chExt cx="0" cy="0"/>
        </ns1:xfrm>
      </ns0:grpSpPr>
      <ns0:cxnSp>
        <ns0:nvCxnSpPr>
          <ns0:cNvPr id="597" name="Google Shape;597;p20"/>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98" name="Google Shape;598;p20"/>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99" name="Google Shape;599;p20"/>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（事例2）「テーマを模索しながら50%以上のアポを獲得」＜T社＞</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00" name="Google Shape;600;p20"/>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■お客様の課題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・ツールベンダー様</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・展示会等中心のマーケティングを実施していたが、商談化に苦戦</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■ご利用いただいたプラン</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・ビジター（その後、マジセミ倶楽部へ移行）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■マジセミでの対応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・繰り返しウェビナーを開催しながら、「ある程度集客</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もでき、かつ、商談につながる
　　テーマ」を模索。</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■結果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・毎回30名程度の集客をしつつ、商談化率を10%→20%→50%と改善</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・登壇者が自ら、ウェビナー後のフォローを実施</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01" name="Google Shape;601;p20"/>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02" name="Google Shape;602;p20"/>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1.xml><?xml version="1.0" encoding="utf-8"?>
<ns0:sld xmlns:ns0="http://schemas.openxmlformats.org/presentationml/2006/main" xmlns:ns1="http://schemas.openxmlformats.org/drawingml/2006/main">
  <ns0:cSld>
    <ns0:spTree>
      <ns0:nvGrpSpPr>
        <ns0:cNvPr id="607" name="Shape 607"/>
        <ns0:cNvGrpSpPr/>
        <ns0:nvPr/>
      </ns0:nvGrpSpPr>
      <ns0:grpSpPr>
        <ns1:xfrm>
          <ns1:off x="0" y="0"/>
          <ns1:ext cx="0" cy="0"/>
          <ns1:chOff x="0" y="0"/>
          <ns1:chExt cx="0" cy="0"/>
        </ns1:xfrm>
      </ns0:grpSpPr>
      <ns0:cxnSp>
        <ns0:nvCxnSpPr>
          <ns0:cNvPr id="608" name="Google Shape;608;p21"/>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09" name="Google Shape;609;p21"/>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10" name="Google Shape;610;p21"/>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（事例3）「オンラインに変更し、20%のアポを獲得」＜Z社＞</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11" name="Google Shape;611;p21"/>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■お客様の課題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・パッケージ製品・SaaSを開発・販売されているグローバルIT企業</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・オフラインセミナーを開催しているが、集客、出席率で苦戦</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・商談にもつながらない</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■ご利用いただいたプラン</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・ビジター</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■マジセミでの対応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・オンライン（ウェビナー）のご提案</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・「商談につながるセミナー企画」を実施</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■結果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・30人申込み→6件アポを実現</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12" name="Google Shape;612;p2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13" name="Google Shape;613;p21"/>
          <ns0:cNvSpPr txBox="1"/>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b="0" i="0" lang="ja-JP" sz="800" u="none" cap="none" strike="noStrike">
                <ns1:solidFill>
                  <ns1:srgbClr val="D8D8D8"/>
                </ns1:solidFill>
                <ns1:latin typeface="Arial"/>
                <ns1:ea typeface="Arial"/>
                <ns1:cs typeface="Arial"/>
                <ns1:sym typeface="Arial"/>
              </ns1:rPr>
              <ns1:t>‹#›</ns1:t>
            </ns1:fld>
            <ns1:endParaRPr b="0" i="0" sz="800" u="none" cap="none" strike="noStrike">
              <ns1:solidFill>
                <ns1:srgbClr val="D8D8D8"/>
              </ns1:solidFill>
              <ns1:latin typeface="Arial"/>
              <ns1:ea typeface="Arial"/>
              <ns1:cs typeface="Arial"/>
              <ns1:sym typeface="Arial"/>
            </ns1:endParaRPr>
          </ns1:p>
        </ns0:txBody>
      </ns0:sp>
    </ns0:spTree>
  </ns0:cSld>
  <ns0:clrMapOvr>
    <ns1:masterClrMapping/>
  </ns0:clrMapOvr>
</ns0:sld>
</file>

<file path=ppt/slides/slide22.xml><?xml version="1.0" encoding="utf-8"?>
<ns0:sld xmlns:ns0="http://schemas.openxmlformats.org/presentationml/2006/main" xmlns:ns1="http://schemas.openxmlformats.org/drawingml/2006/main">
  <ns0:cSld>
    <ns0:spTree>
      <ns0:nvGrpSpPr>
        <ns0:cNvPr id="618" name="Shape 618"/>
        <ns0:cNvGrpSpPr/>
        <ns0:nvPr/>
      </ns0:nvGrpSpPr>
      <ns0:grpSpPr>
        <ns1:xfrm>
          <ns1:off x="0" y="0"/>
          <ns1:ext cx="0" cy="0"/>
          <ns1:chOff x="0" y="0"/>
          <ns1:chExt cx="0" cy="0"/>
        </ns1:xfrm>
      </ns0:grpSpPr>
      <ns0:cxnSp>
        <ns0:nvCxnSpPr>
          <ns0:cNvPr id="619" name="Google Shape;619;p22"/>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20" name="Google Shape;620;p22"/>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21" name="Google Shape;621;p22"/>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（事例4）「フォロー代行で１５％以上のアポを獲得」＜I社＞</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22" name="Google Shape;622;p22"/>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■お客様の課題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・自社製品も開発しているインフラ系ITベンチャー企業</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・何回かウェビナーを開催し、集客は好調だったが、商談につながらない</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・担当者が多忙で、ウェビナー後に十分な営業フォローができていない</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■ご利用いただいたプラン</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・ビジター</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■マジセミでの対応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・「商談につながるセミナー企画」を実施</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・ウェビナー終了直後から架電するフォロー代行サービス「マジフォロ」を実施</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■結果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・50人申込み→8件アポを実現</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23" name="Google Shape;623;p2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24" name="Google Shape;624;p2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3.xml><?xml version="1.0" encoding="utf-8"?>
<ns0:sld xmlns:ns0="http://schemas.openxmlformats.org/presentationml/2006/main" xmlns:ns1="http://schemas.openxmlformats.org/drawingml/2006/main">
  <ns0:cSld>
    <ns0:spTree>
      <ns0:nvGrpSpPr>
        <ns0:cNvPr id="629" name="Shape 629"/>
        <ns0:cNvGrpSpPr/>
        <ns0:nvPr/>
      </ns0:nvGrpSpPr>
      <ns0:grpSpPr>
        <ns1:xfrm>
          <ns1:off x="0" y="0"/>
          <ns1:ext cx="0" cy="0"/>
          <ns1:chOff x="0" y="0"/>
          <ns1:chExt cx="0" cy="0"/>
        </ns1:xfrm>
      </ns0:grpSpPr>
      <ns0:cxnSp>
        <ns0:nvCxnSpPr>
          <ns0:cNvPr id="630" name="Google Shape;630;p23"/>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31" name="Google Shape;631;p23"/>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32" name="Google Shape;632;p23"/>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（事例5）「AIがプレゼンし、20%のアポを獲得」＜A社＞</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33" name="Google Shape;633;p23"/>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■お客様の課題</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・外資系SaaSベンダー</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・毎回集客は目標達成しているが、商談につながらない</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・講演資料やプレゼン内容にも課題がある</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■ご利用いただいたプラン</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・マジセミ倶楽部</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■マジセミでの対応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・生成AIによる講演原稿作成と、AIデジタルヒューマンによるプレゼン代行を実施</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・ウェビナー終了直後から架電するフォロー代行サービス「マジフォロ」を実施</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■結果</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・20人申込み→4件アポを実現</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34" name="Google Shape;634;p2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35" name="Google Shape;635;p2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4.xml><?xml version="1.0" encoding="utf-8"?>
<ns0:sld xmlns:ns0="http://schemas.openxmlformats.org/presentationml/2006/main" xmlns:ns1="http://schemas.openxmlformats.org/drawingml/2006/main">
  <ns0:cSld>
    <ns0:spTree>
      <ns0:nvGrpSpPr>
        <ns0:cNvPr id="640" name="Shape 640"/>
        <ns0:cNvGrpSpPr/>
        <ns0:nvPr/>
      </ns0:nvGrpSpPr>
      <ns0:grpSpPr>
        <ns1:xfrm>
          <ns1:off x="0" y="0"/>
          <ns1:ext cx="0" cy="0"/>
          <ns1:chOff x="0" y="0"/>
          <ns1:chExt cx="0" cy="0"/>
        </ns1:xfrm>
      </ns0:grpSpPr>
      <ns0:sp>
        <ns0:nvSpPr>
          <ns0:cNvPr id="641" name="Google Shape;641;p24"/>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プランと料金について</ns1:t>
            </ns1:r>
            <ns1:endParaRPr b="0" i="0" sz="1400" u="none" cap="none" strike="noStrike">
              <ns1:solidFill>
                <ns1:srgbClr val="000000"/>
              </ns1:solidFill>
              <ns1:latin typeface="Arial"/>
              <ns1:ea typeface="Arial"/>
              <ns1:cs typeface="Arial"/>
              <ns1:sym typeface="Arial"/>
            </ns1:endParaRPr>
          </ns1:p>
        </ns0:txBody>
      </ns0:sp>
      <ns0:sp>
        <ns0:nvSpPr>
          <ns0:cNvPr id="642" name="Google Shape;642;p24"/>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43" name="Google Shape;643;p2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44" name="Google Shape;644;p2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5.xml><?xml version="1.0" encoding="utf-8"?>
<ns0:sld xmlns:ns0="http://schemas.openxmlformats.org/presentationml/2006/main" xmlns:ns1="http://schemas.openxmlformats.org/drawingml/2006/main">
  <ns0:cSld>
    <ns0:spTree>
      <ns0:nvGrpSpPr>
        <ns0:cNvPr id="648" name="Shape 648"/>
        <ns0:cNvGrpSpPr/>
        <ns0:nvPr/>
      </ns0:nvGrpSpPr>
      <ns0:grpSpPr>
        <ns1:xfrm>
          <ns1:off x="0" y="0"/>
          <ns1:ext cx="0" cy="0"/>
          <ns1:chOff x="0" y="0"/>
          <ns1:chExt cx="0" cy="0"/>
        </ns1:xfrm>
      </ns0:grpSpPr>
      <ns0:cxnSp>
        <ns0:nvCxnSpPr>
          <ns0:cNvPr id="649" name="Google Shape;649;p25"/>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50" name="Google Shape;650;p25"/>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51" name="Google Shape;651;p25"/>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52" name="Google Shape;652;p25"/>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プランの比較</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53" name="Google Shape;653;p25"/>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54" name="Google Shape;654;p25"/>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55" name="Google Shape;655;p25"/>
          <ns0:cNvSpPr/>
          <ns0:nvPr/>
        </ns0:nvSpPr>
        <ns0:spPr>
          <ns1:xfrm>
            <ns1:off x="5984339" y="983800"/>
            <ns1:ext cx="2891700" cy="432000"/>
          </ns1:xfrm>
          <ns1:prstGeom prst="rect">
            <ns1:avLst/>
          </ns1:prstGeom>
          <ns1:solidFill>
            <ns1:schemeClr val="lt1"/>
          </ns1:solidFill>
          <ns1:ln cap="flat" cmpd="sng" w="28575">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1" i="0" lang="ja-JP" sz="1600" u="none" cap="none" strike="noStrike">
                <ns1:solidFill>
                  <ns1:srgbClr val="FF0066"/>
                </ns1:solidFill>
                <ns1:latin typeface="BIZ UDPGothic"/>
                <ns1:ea typeface="BIZ UDPGothic"/>
                <ns1:cs typeface="BIZ UDPGothic"/>
                <ns1:sym typeface="BIZ UDPGothic"/>
              </ns1:rPr>
              <ns1:t>おすすめ</ns1:t>
            </ns1:r>
            <ns1:endParaRPr b="1" i="0" sz="1600" u="none" cap="none" strike="noStrike">
              <ns1:solidFill>
                <ns1:srgbClr val="FF0066"/>
              </ns1:solidFill>
              <ns1:latin typeface="BIZ UDPGothic"/>
              <ns1:ea typeface="BIZ UDPGothic"/>
              <ns1:cs typeface="BIZ UDPGothic"/>
              <ns1:sym typeface="BIZ UDPGothic"/>
            </ns1:endParaRPr>
          </ns1:p>
        </ns0:txBody>
      </ns0:sp>
      <ns0:graphicFrame>
        <ns0:nvGraphicFramePr>
          <ns0:cNvPr id="656" name="Google Shape;656;p25"/>
          <ns0:cNvGraphicFramePr/>
          <ns0:nvPr/>
        </ns0:nvGraphicFramePr>
        <ns0:xfrm>
          <ns1:off x="380708" y="1539172"/>
          <ns1:ext cx="3000000" cy="3000000"/>
        </ns0:xfrm>
        <ns1:graphic>
          <ns1:graphicData uri="http://schemas.openxmlformats.org/drawingml/2006/table">
            <ns1:tbl>
              <ns1:tblPr bandRow="1" firstRow="1">
                <ns1:noFill/>
                <ns1:tableStyleId>{36977B20-A630-4A1D-81F4-7C21FFB1FC08}</ns1:tableStyleId>
              </ns1:tblPr>
              <ns1:tblGrid>
                <ns1:gridCol w="2941975"/>
                <ns1:gridCol w="2452950"/>
                <ns1:gridCol w="3181925"/>
                <ns1:gridCol w="2853725"/>
              </ns1:tblGrid>
              <ns1:tr h="572425">
                <ns1:tc>
                  <ns1:txBody>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sz="1800" u="none" cap="none" strike="noStrike">
                        <ns1:latin typeface="BIZ UDPGothic"/>
                        <ns1:ea typeface="BIZ UDPGothic"/>
                        <ns1:cs typeface="BIZ UDPGothic"/>
                        <ns1:sym typeface="BIZ UDPGothic"/>
                      </ns1:endParaRPr>
                    </ns1:p>
                  </ns1:txBody>
                  <ns1:tcPr marT="45725" marB="45725" marR="91450" marL="91450">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ビジター</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マジセミ倶楽部 ライト</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マジセミ倶楽部 商談保証</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こんな方におすすめ！</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ウェビナー開催予定が</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1年で1～2回程度</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年間4回以上ウェビナー開催予定</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リード単価を抑えたい</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集客ではなく商談（アポ）を</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保証してほしい</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リード単価比較</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14,500 JPY</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12,000 JPY (10 people per month)</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10,000 JPY (for add</ns1:t>
                      </ns1:r>
                      <ns1:r>
                        <ns1:rPr lang="ja-JP" sz="1600" u="none" cap="none" strike="noStrike">
                          <ns1:solidFill>
                            <ns1:schemeClr val="accent4"/>
                          </ns1:solidFill>
                          <ns1:latin typeface="BIZ UDPGothic"/>
                          <ns1:ea typeface="BIZ UDPGothic"/>
                          <ns1:cs typeface="BIZ UDPGothic"/>
                          <ns1:sym typeface="BIZ UDPGothic"/>
                        </ns1:rPr>
                        <ns1:t>itional attendees)</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20,000 JPY (30 people over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13,500 JPY (for additional attendees)</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Not subject to duplicate charges for past applicants</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*Refer to each plan's description for details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Available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sz="14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Guaranteed business meetings (appointments)</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*Refer to each plan's description for details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b="1" sz="16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Contract period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Per session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Monthly</ns1:t>
                      </ns1:r>
                      <ns1:endParaRPr b="1" sz="1600" u="none" cap="none" strike="noStrike">
                        <ns1:solidFill>
                          <ns1:srgbClr val="FF0066"/>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(automatic renewal)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Every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(automatic renewal)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657" name="Google Shape;657;p25"/>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6.xml><?xml version="1.0" encoding="utf-8"?>
<ns0:sld xmlns:ns0="http://schemas.openxmlformats.org/presentationml/2006/main" xmlns:ns1="http://schemas.openxmlformats.org/drawingml/2006/main">
  <ns0:cSld>
    <ns0:spTree>
      <ns0:nvGrpSpPr>
        <ns0:cNvPr id="661" name="Shape 661"/>
        <ns0:cNvGrpSpPr/>
        <ns0:nvPr/>
      </ns0:nvGrpSpPr>
      <ns0:grpSpPr>
        <ns1:xfrm>
          <ns1:off x="0" y="0"/>
          <ns1:ext cx="0" cy="0"/>
          <ns1:chOff x="0" y="0"/>
          <ns1:chExt cx="0" cy="0"/>
        </ns1:xfrm>
      </ns0:grpSpPr>
      <ns0:sp>
        <ns0:nvSpPr>
          <ns0:cNvPr id="662" name="Google Shape;662;p26"/>
          <ns0:cNvSpPr/>
          <ns0:nvPr/>
        </ns0:nvSpPr>
        <ns0:spPr>
          <ns1:xfrm rot="-5400000">
            <ns1:off x="4235288" y="1082639"/>
            <ns1:ext cx="651823" cy="1192644"/>
          </ns1:xfrm>
          <ns1:prstGeom prst="bentUpArrow">
            <ns1:avLst>
              <ns1:gd fmla="val 25000" name="adj1"/>
              <ns1:gd fmla="val 25000" name="adj2"/>
              <ns1:gd fmla="val 25000" name="adj3"/>
            </ns1:avLst>
          </ns1:prstGeom>
          <ns1:solidFill>
            <ns1:srgbClr val="0F2A69"/>
          </ns1:soli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63" name="Google Shape;663;p26"/>
          <ns0:cNvSpPr/>
          <ns0:nvPr/>
        </ns0:nvSpPr>
        <ns0:spPr>
          <ns1:xfrm>
            <ns1:off x="2094756" y="4791455"/>
            <ns1:ext cx="7843619" cy="161613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4" name="Google Shape;664;p26"/>
          <ns0:cNvSpPr/>
          <ns0:nvPr/>
        </ns0:nvSpPr>
        <ns0:spPr>
          <ns1:xfrm>
            <ns1:off x="6205179" y="1816001"/>
            <ns1:ext cx="3733197" cy="2556986"/>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Lead follow-up, 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5" name="Google Shape;665;p26"/>
          <ns0:cNvSpPr/>
          <ns0:nvPr/>
        </ns0:nvSpPr>
        <ns0:spPr>
          <ns1:xfrm>
            <ns1:off x="2089728" y="1816000"/>
            <ns1:ext cx="3773192" cy="255698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Hosting a</ns1:t>
            </ns1:r>
            <ns1:r>
              <ns1:rPr b="1" i="0" lang="ja-JP" sz="1800" u="none" cap="none" strike="noStrike">
                <ns1:solidFill>
                  <ns1:schemeClr val="lt1"/>
                </ns1:solidFill>
                <ns1:latin typeface="BIZ UDPGothic"/>
                <ns1:ea typeface="BIZ UDPGothic"/>
                <ns1:cs typeface="BIZ UDPGothic"/>
                <ns1:sym typeface="BIZ UDPGothic"/>
              </ns1:rPr>
              <ns1:t> webinar</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666" name="Google Shape;666;p26"/>
          <ns0:cNvCxnSpPr/>
          <ns0:nvPr/>
        </ns0:nvCxnSpPr>
        <ns0:spPr>
          <ns1:xfrm>
            <ns1:off x="6350" y="799793"/>
            <ns1:ext cx="1218565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67" name="Google Shape;667;p26"/>
          <ns0:cNvSpPr/>
          <ns0:nvPr/>
        </ns0:nvSpPr>
        <ns0:spPr>
          <ns1:xfrm>
            <ns1:off x="12032139" y="-762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68" name="Google Shape;668;p26"/>
          <ns0:cNvCxnSpPr/>
          <ns0:nvPr/>
        </ns0:nvCxnSpPr>
        <ns0:spPr>
          <ns1:xfrm>
            <ns1:off x="9888" y="79270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69" name="Google Shape;669;p26"/>
          <ns0:cNvSpPr txBox="1"/>
          <ns0:nvPr/>
        </ns0:nvSpPr>
        <ns0:spPr>
          <ns1:xfrm>
            <ns1:off x="292431" y="43837"/>
            <ns1:ext cx="10541823" cy="647643"/>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Are there any services other than the basic plan that interest you?</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670" name="Google Shape;670;p26"/>
          <ns0:cNvSpPr txBox="1"/>
          <ns0:nvPr/>
        </ns0:nvSpPr>
        <ns0:spPr>
          <ns1:xfrm>
            <ns1:off x="10249634" y="251663"/>
            <ns1:ext cx="1697004"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Service Map</ns1:t>
            </ns1:r>
            <ns1:endParaRPr b="1" i="0" sz="1200" u="none" cap="none" strike="noStrike">
              <ns1:solidFill>
                <ns1:schemeClr val="accent4"/>
              </ns1:solidFill>
              <ns1:latin typeface="BIZ UDPGothic"/>
              <ns1:ea typeface="BIZ UDPGothic"/>
              <ns1:cs typeface="BIZ UDPGothic"/>
              <ns1:sym typeface="BIZ UDPGothic"/>
            </ns1:endParaRPr>
          </ns1:p>
        </ns0:txBody>
      </ns0:sp>
      <ns0:sp>
        <ns0:nvSpPr>
          <ns0:cNvPr id="671" name="Google Shape;671;p26"/>
          <ns0:cNvSpPr/>
          <ns0:nvPr/>
        </ns0:nvSpPr>
        <ns0:spPr>
          <ns1:xfrm>
            <ns1:off x="2274749" y="2253771"/>
            <ns1:ext cx="2882772"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Webinar hosting</ns1:t>
            </ns1:r>
            <ns1:endParaRPr b="1"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(Visitor or Majisemi Club)</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2" name="Google Shape;672;p26"/>
          <ns0:cNvSpPr/>
          <ns0:nvPr/>
        </ns0:nvSpPr>
        <ns0:spPr>
          <ns1:xfrm>
            <ns1:off x="10145933" y="2253771"/>
            <ns1:ext cx="1769026" cy="1118383"/>
          </ns1:xfrm>
          <ns1:prstGeom prst="rect">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company's</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
inside sales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or
fiel</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d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3" name="Google Shape;673;p26"/>
          <ns0:cNvSpPr/>
          <ns0:nvPr/>
        </ns0:nvSpPr>
        <ns0:spPr>
          <ns1:xfrm>
            <ns1:off x="7494458" y="2253771"/>
            <ns1:ext cx="2595719" cy="1125705"/>
          </ns1:xfrm>
          <ns1:prstGeom prst="rightArrowCallout">
            <ns1:avLst>
              <ns1:gd fmla="val 15872" name="adj1"/>
              <ns1:gd fmla="val 14732" name="adj2"/>
              <ns1:gd fmla="val 15302" name="adj3"/>
              <ns1:gd fmla="val 8658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Sales outsourcing</ns1:t>
            </ns1:r>
            <ns1:endParaRPr b="1" i="0" sz="2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(Proposal and order)</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4" name="Google Shape;674;p26"/>
          <ns0:cNvSpPr/>
          <ns0:nvPr/>
        </ns0:nvSpPr>
        <ns0:spPr>
          <ns1:xfrm>
            <ns1:off x="5163570" y="2253771"/>
            <ns1:ext cx="2330887"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Follow-up
immediatel</ns1:t>
            </ns1:r>
            <ns1:br>
              <ns1:rPr b="1" i="0" lang="ja-JP" sz="1800" u="none" cap="none" strike="noStrike">
                <ns1:solidFill>
                  <ns1:schemeClr val="lt1"/>
                </ns1:solidFill>
                <ns1:latin typeface="BIZ UDPGothic"/>
                <ns1:ea typeface="BIZ UDPGothic"/>
                <ns1:cs typeface="BIZ UDPGothic"/>
                <ns1:sym typeface="BIZ UDPGothic"/>
              </ns1:rPr>
            </ns1:br>
            <ns1:r>
              <ns1:rPr b="1" i="0" lang="ja-JP" sz="1800" u="none" cap="none" strike="noStrike">
                <ns1:solidFill>
                  <ns1:schemeClr val="lt1"/>
                </ns1:solidFill>
                <ns1:latin typeface="BIZ UDPGothic"/>
                <ns1:ea typeface="BIZ UDPGothic"/>
                <ns1:cs typeface="BIZ UDPGothic"/>
                <ns1:sym typeface="BIZ UDPGothic"/>
              </ns1:rPr>
              <ns1:t>y after the webinar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Follow)</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5" name="Google Shape;675;p26"/>
          <ns0:cNvSpPr/>
          <ns0:nvPr/>
        </ns0:nvSpPr>
        <ns0:spPr>
          <ns1:xfrm>
            <ns1:off x="2093084" y="1192850"/>
            <ns1:ext cx="1871791" cy="1055341"/>
          </ns1:xfrm>
          <ns1:prstGeom prst="downArrowCallout">
            <ns1:avLst>
              <ns1:gd fmla="val 16192" name="adj1"/>
              <ns1:gd fmla="val 16893" name="adj2"/>
              <ns1:gd fmla="val 18295" name="adj3"/>
              <ns1:gd fmla="val 53281" name="adj4"/>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company's existing leads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(not subject to charges)</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676" name="Google Shape;676;p26"/>
          <ns0:cNvGrpSpPr/>
          <ns0:nvPr/>
        </ns0:nvGrpSpPr>
        <ns0:grpSpPr>
          <ns1:xfrm>
            <ns1:off x="5937863" y="1456396"/>
            <ns1:ext cx="5290340" cy="800332"/>
            <ns1:chOff x="4585550" y="2238894"/>
            <ns1:chExt cx="5594100" cy="702600"/>
          </ns1:xfrm>
        </ns0:grpSpPr>
        <ns0:sp>
          <ns0:nvSpPr>
            <ns0:cNvPr id="677" name="Google Shape;677;p26"/>
            <ns0:cNvSpPr/>
            <ns0:nvPr/>
          </ns0:nvSpPr>
          <ns0:spPr>
            <ns1:xfrm flipH="1" rot="10800000">
              <ns1:off x="4585550" y="2238894"/>
              <ns1:ext cx="5594100" cy="702600"/>
            </ns1:xfrm>
            <ns1:prstGeom prst="bentUpArrow">
              <ns1:avLst>
                <ns1:gd fmla="val 20567" name="adj1"/>
                <ns1:gd fmla="val 25000" name="adj2"/>
                <ns1:gd fmla="val 23462" name="adj3"/>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78" name="Google Shape;678;p26"/>
            <ns0:cNvSpPr/>
            <ns0:nvPr/>
          </ns0:nvSpPr>
          <ns0:spPr>
            <ns1:xfrm>
              <ns1:off x="4585550" y="2238894"/>
              <ns1:ext cx="190383" cy="702600"/>
            </ns1:xfrm>
            <ns1:prstGeom prst="rect">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grpSp>
      <ns0:sp>
        <ns0:nvSpPr>
          <ns0:cNvPr id="679" name="Google Shape;679;p26"/>
          <ns0:cNvSpPr/>
          <ns0:nvPr/>
        </ns0:nvSpPr>
        <ns0:spPr>
          <ns1:xfrm>
            <ns1:off x="2270826" y="3524859"/>
            <ns1:ext cx="1203249"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On-demand</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distribution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0" name="Google Shape;680;p26"/>
          <ns0:cNvSpPr/>
          <ns0:nvPr/>
        </ns0:nvSpPr>
        <ns0:spPr>
          <ns1:xfrm>
            <ns1:off x="2396490"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article</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creation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1" name="Google Shape;681;p26"/>
          <ns0:cNvSpPr/>
          <ns0:nvPr/>
        </ns0:nvSpPr>
        <ns0:spPr>
          <ns1:xfrm>
            <ns1:off x="4217723"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provided/free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2" name="Google Shape;682;p26"/>
          <ns0:cNvSpPr/>
          <ns0:nvPr/>
        </ns0:nvSpPr>
        <ns0:spPr>
          <ns1:xfrm>
            <ns1:off x="3660497" y="3522753"/>
            <ns1:ext cx="1103262"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Rebroadcast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3" name="Google Shape;683;p26"/>
          <ns0:cNvSpPr/>
          <ns0:nvPr/>
        </ns0:nvSpPr>
        <ns0:spPr>
          <ns1:xfrm>
            <ns1:off x="7505609" y="3522752"/>
            <ns1:ext cx="2238965"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2-step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4" name="Google Shape;684;p26"/>
          <ns0:cNvSpPr/>
          <ns0:nvPr/>
        </ns0:nvSpPr>
        <ns0:spPr>
          <ns1:xfrm>
            <ns1:off x="312311" y="1192850"/>
            <ns1:ext cx="1569859" cy="93008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Exhibition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Joint exhibition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5" name="Google Shape;685;p26"/>
          <ns0:cNvSpPr/>
          <ns0:nvPr/>
        </ns0:nvSpPr>
        <ns0:spPr>
          <ns1:xfrm>
            <ns1:off x="1877623" y="1328578"/>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686" name="Google Shape;686;p26"/>
          <ns0:cNvSpPr/>
          <ns0:nvPr/>
        </ns0:nvSpPr>
        <ns0:spPr>
          <ns1:xfrm>
            <ns1:off x="191683" y="2248191"/>
            <ns1:ext cx="1685940" cy="94069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Presentation scripts and materials</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Creation support</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AI-powered presentation support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7" name="Google Shape;687;p26"/>
          <ns0:cNvSpPr/>
          <ns0:nvPr/>
        </ns0:nvSpPr>
        <ns0:spPr>
          <ns1:xfrm>
            <ns1:off x="8092394"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Summary</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Video production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8" name="Google Shape;688;p26"/>
          <ns0:cNvSpPr/>
          <ns0:nvPr/>
        </ns0:nvSpPr>
        <ns0:spPr>
          <ns1:xfrm>
            <ns1:off x="6038956" y="5316050"/>
            <ns1:ext cx="1781543"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Provided/secondary use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9" name="Google Shape;689;p26"/>
          <ns0:cNvSpPr/>
          <ns0:nvPr/>
        </ns0:nvSpPr>
        <ns0:spPr>
          <ns1:xfrm>
            <ns1:off x="61802" y="982449"/>
            <ns1:ext cx="784832"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0" name="Google Shape;690;p26"/>
          <ns0:cNvSpPr txBox="1"/>
          <ns0:nvPr/>
        </ns0:nvSpPr>
        <ns0:spPr>
          <ns1:xfrm>
            <ns1:off x="54190" y="1047575"/>
            <ns1:ext cx="813494"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Limited slots</ns1:t>
            </ns1:r>
            <ns1:endParaRPr b="1" i="0" sz="11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First-come, first-served</ns1:t>
            </ns1:r>
            <ns1:endParaRPr b="0" i="0" sz="1050" u="none" cap="none" strike="noStrike">
              <ns1:solidFill>
                <ns1:srgbClr val="000000"/>
              </ns1:solidFill>
              <ns1:latin typeface="Arial"/>
              <ns1:ea typeface="Arial"/>
              <ns1:cs typeface="Arial"/>
              <ns1:sym typeface="Arial"/>
            </ns1:endParaRPr>
          </ns1:p>
        </ns0:txBody>
      </ns0:sp>
      <ns0:grpSp>
        <ns0:nvGrpSpPr>
          <ns0:cNvPr id="691" name="Google Shape;691;p26"/>
          <ns0:cNvGrpSpPr/>
          <ns0:nvPr/>
        </ns0:nvGrpSpPr>
        <ns0:grpSpPr>
          <ns1:xfrm>
            <ns1:off x="2022170" y="4901771"/>
            <ns1:ext cx="1060828" cy="581658"/>
            <ns1:chOff x="2022170" y="4553950"/>
            <ns1:chExt cx="1060828" cy="581658"/>
          </ns1:xfrm>
        </ns0:grpSpPr>
        <ns0:sp>
          <ns0:nvSpPr>
            <ns0:cNvPr id="692" name="Google Shape;69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3" name="Google Shape;69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sp>
        <ns0:nvSpPr>
          <ns0:cNvPr id="694" name="Google Shape;694;p26"/>
          <ns0:cNvSpPr/>
          <ns0:nvPr/>
        </ns0:nvSpPr>
        <ns0:spPr>
          <ns1:xfrm rot="5400000">
            <ns1:off x="3672137" y="4021766"/>
            <ns1:ext cx="608373" cy="944320"/>
          </ns1:xfrm>
          <ns1:prstGeom prst="rightArrow">
            <ns1:avLst>
              <ns1:gd fmla="val 50000" name="adj1"/>
              <ns1:gd fmla="val 44322" name="adj2"/>
            </ns1:avLst>
          </ns1:prstGeom>
          <ns1:solidFill>
            <ns1:srgbClr val="B6CEF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695" name="Google Shape;695;p26"/>
          <ns0:cNvGrpSpPr/>
          <ns0:nvPr/>
        </ns0:nvGrpSpPr>
        <ns0:grpSpPr>
          <ns1:xfrm>
            <ns1:off x="4565958" y="3749528"/>
            <ns1:ext cx="1060828" cy="581658"/>
            <ns1:chOff x="2022170" y="4553950"/>
            <ns1:chExt cx="1060828" cy="581658"/>
          </ns1:xfrm>
        </ns0:grpSpPr>
        <ns0:sp>
          <ns0:nvSpPr>
            <ns0:cNvPr id="696" name="Google Shape;696;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7" name="Google Shape;697;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698" name="Google Shape;698;p26"/>
          <ns0:cNvGrpSpPr/>
          <ns0:nvPr/>
        </ns0:nvGrpSpPr>
        <ns0:grpSpPr>
          <ns1:xfrm>
            <ns1:off x="6386683" y="3200094"/>
            <ns1:ext cx="1060828" cy="581658"/>
            <ns1:chOff x="2022170" y="4553950"/>
            <ns1:chExt cx="1060828" cy="581658"/>
          </ns1:xfrm>
        </ns0:grpSpPr>
        <ns0:sp>
          <ns0:nvSpPr>
            <ns0:cNvPr id="699" name="Google Shape;699;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0" name="Google Shape;700;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1" name="Google Shape;701;p26"/>
          <ns0:cNvGrpSpPr/>
          <ns0:nvPr/>
        </ns0:nvGrpSpPr>
        <ns0:grpSpPr>
          <ns1:xfrm>
            <ns1:off x="9137258" y="4928001"/>
            <ns1:ext cx="1060828" cy="581658"/>
            <ns1:chOff x="2022170" y="4553950"/>
            <ns1:chExt cx="1060828" cy="581658"/>
          </ns1:xfrm>
        </ns0:grpSpPr>
        <ns0:sp>
          <ns0:nvSpPr>
            <ns0:cNvPr id="702" name="Google Shape;70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3" name="Google Shape;70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4" name="Google Shape;704;p26"/>
          <ns0:cNvGrpSpPr/>
          <ns0:nvPr/>
        </ns0:nvGrpSpPr>
        <ns0:grpSpPr>
          <ns1:xfrm>
            <ns1:off x="9122594" y="2004888"/>
            <ns1:ext cx="1060828" cy="581658"/>
            <ns1:chOff x="9137965" y="3639607"/>
            <ns1:chExt cx="1060828" cy="581658"/>
          </ns1:xfrm>
        </ns0:grpSpPr>
        <ns0:sp>
          <ns0:nvSpPr>
            <ns0:cNvPr id="705" name="Google Shape;705;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6" name="Google Shape;706;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おすすめ</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07" name="Google Shape;707;p26"/>
          <ns0:cNvSpPr/>
          <ns0:nvPr/>
        </ns0:nvSpPr>
        <ns0:spPr>
          <ns1:xfrm>
            <ns1:off x="1862446" y="2545243"/>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08" name="Google Shape;708;p26"/>
          <ns0:cNvGrpSpPr/>
          <ns0:nvPr/>
        </ns0:nvGrpSpPr>
        <ns0:grpSpPr>
          <ns1:xfrm>
            <ns1:off x="39882" y="3138171"/>
            <ns1:ext cx="1060828" cy="581658"/>
            <ns1:chOff x="9137965" y="3639607"/>
            <ns1:chExt cx="1060828" cy="581658"/>
          </ns1:xfrm>
        </ns0:grpSpPr>
        <ns0:sp>
          <ns0:nvSpPr>
            <ns0:cNvPr id="709" name="Google Shape;709;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0" name="Google Shape;710;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おすすめ</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1" name="Google Shape;711;p26"/>
          <ns0:cNvSpPr/>
          <ns0:nvPr/>
        </ns0:nvSpPr>
        <ns0:spPr>
          <ns1:xfrm>
            <ns1:off x="10268295"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video creation</ns1:t>
            </ns1:r>
            <ns1:endParaRPr b="0" i="0" sz="1600" u="none" cap="none" strike="noStrike">
              <ns1:solidFill>
                <ns1:srgbClr val="000000"/>
              </ns1:solidFill>
              <ns1:latin typeface="BIZ UDPGothic"/>
              <ns1:ea typeface="BIZ UDPGothic"/>
              <ns1:cs typeface="BIZ UDPGothic"/>
              <ns1:sym typeface="BIZ UDPGothic"/>
            </ns1:endParaRPr>
          </ns1:p>
        </ns0:txBody>
      </ns0:sp>
      <ns0:grpSp>
        <ns0:nvGrpSpPr>
          <ns0:cNvPr id="712" name="Google Shape;712;p26"/>
          <ns0:cNvGrpSpPr/>
          <ns0:nvPr/>
        </ns0:nvGrpSpPr>
        <ns0:grpSpPr>
          <ns1:xfrm>
            <ns1:off x="10937874" y="4928001"/>
            <ns1:ext cx="1060828" cy="581658"/>
            <ns1:chOff x="9137965" y="3639607"/>
            <ns1:chExt cx="1060828" cy="581658"/>
          </ns1:xfrm>
        </ns0:grpSpPr>
        <ns0:sp>
          <ns0:nvSpPr>
            <ns0:cNvPr id="713" name="Google Shape;713;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4" name="Google Shape;714;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おすすめ</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5" name="Google Shape;715;p2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16" name="Google Shape;716;p2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7.xml><?xml version="1.0" encoding="utf-8"?>
<ns0:sld xmlns:ns0="http://schemas.openxmlformats.org/presentationml/2006/main" xmlns:ns1="http://schemas.openxmlformats.org/drawingml/2006/main">
  <ns0:cSld>
    <ns0:spTree>
      <ns0:nvGrpSpPr>
        <ns0:cNvPr id="721" name="Shape 721"/>
        <ns0:cNvGrpSpPr/>
        <ns0:nvPr/>
      </ns0:nvGrpSpPr>
      <ns0:grpSpPr>
        <ns1:xfrm>
          <ns1:off x="0" y="0"/>
          <ns1:ext cx="0" cy="0"/>
          <ns1:chOff x="0" y="0"/>
          <ns1:chExt cx="0" cy="0"/>
        </ns1:xfrm>
      </ns0:grpSpPr>
      <ns0:sp>
        <ns0:nvSpPr>
          <ns0:cNvPr id="722" name="Google Shape;722;p2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Club or visitor?</ns1:t>
            </ns1:r>
            <ns1:endParaRPr b="0" i="0" sz="1400" u="none" cap="none" strike="noStrike">
              <ns1:solidFill>
                <ns1:srgbClr val="000000"/>
              </ns1:solidFill>
              <ns1:latin typeface="Arial"/>
              <ns1:ea typeface="Arial"/>
              <ns1:cs typeface="Arial"/>
              <ns1:sym typeface="Arial"/>
            </ns1:endParaRPr>
          </ns1:p>
        </ns0:txBody>
      </ns0:sp>
      <ns0:sp>
        <ns0:nvSpPr>
          <ns0:cNvPr id="723" name="Google Shape;723;p2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24" name="Google Shape;724;p27"/>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8.xml><?xml version="1.0" encoding="utf-8"?>
<ns0:sld xmlns:ns0="http://schemas.openxmlformats.org/presentationml/2006/main" xmlns:ns1="http://schemas.openxmlformats.org/drawingml/2006/main" xmlns:ns2="http://schemas.openxmlformats.org/officeDocument/2006/relationships">
  <ns0:cSld>
    <ns0:spTree>
      <ns0:nvGrpSpPr>
        <ns0:cNvPr id="728" name="Shape 728"/>
        <ns0:cNvGrpSpPr/>
        <ns0:nvPr/>
      </ns0:nvGrpSpPr>
      <ns0:grpSpPr>
        <ns1:xfrm>
          <ns1:off x="0" y="0"/>
          <ns1:ext cx="0" cy="0"/>
          <ns1:chOff x="0" y="0"/>
          <ns1:chExt cx="0" cy="0"/>
        </ns1:xfrm>
      </ns0:grpSpPr>
      <ns0:sp>
        <ns0:nvSpPr>
          <ns0:cNvPr id="729" name="Google Shape;729;p28"/>
          <ns0:cNvSpPr/>
          <ns0:nvPr/>
        </ns0:nvSpPr>
        <ns0:spPr>
          <ns1:xfrm>
            <ns1:off x="8136547" y="2551676"/>
            <ns1:ext cx="849300" cy="2732100"/>
          </ns1:xfrm>
          <ns1:prstGeom prst="downArrow">
            <ns1:avLst>
              <ns1:gd fmla="val 50000" name="adj1"/>
              <ns1:gd fmla="val 35720" name="adj2"/>
            </ns1:avLst>
          </ns1:prstGeom>
          <ns1:solidFill>
            <ns1:srgbClr val="FFD9E8"/>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0" name="Google Shape;730;p28"/>
          <ns0:cNvSpPr/>
          <ns0:nvPr/>
        </ns0:nvSpPr>
        <ns0:spPr>
          <ns1:xfrm>
            <ns1:off x="2934760" y="2528595"/>
            <ns1:ext cx="849300" cy="2732100"/>
          </ns1:xfrm>
          <ns1:prstGeom prst="downArrow">
            <ns1:avLst>
              <ns1:gd fmla="val 50000" name="adj1"/>
              <ns1:gd fmla="val 36818" name="adj2"/>
            </ns1:avLst>
          </ns1:prstGeom>
          <ns1:solidFill>
            <ns1:srgbClr val="4F7CE6"/>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1" name="Google Shape;731;p28"/>
          <ns0:cNvSpPr/>
          <ns0:nvPr/>
        </ns0:nvSpPr>
        <ns0:spPr>
          <ns1:xfrm>
            <ns1:off x="12028964" y="-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32" name="Google Shape;732;p28"/>
          <ns0:cNvCxnSpPr/>
          <ns0:nvPr/>
        </ns0:nvCxnSpPr>
        <ns0:spPr>
          <ns1:xfrm>
            <ns1:off x="6713" y="80032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33" name="Google Shape;733;p28"/>
          <ns0:cNvSpPr txBox="1"/>
          <ns0:nvPr/>
        </ns0:nvSpPr>
        <ns0:spPr>
          <ns1:xfrm>
            <ns1:off x="289256" y="1451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プランの比較</ns1:t>
            </ns1:r>
            <ns1:endParaRPr b="0" i="0" sz="3600" u="none" cap="none" strike="noStrike">
              <ns1:solidFill>
                <ns1:schemeClr val="accent4"/>
              </ns1:solidFill>
              <ns1:latin typeface="BIZ UDPGothic"/>
              <ns1:ea typeface="BIZ UDPGothic"/>
              <ns1:cs typeface="BIZ UDPGothic"/>
              <ns1:sym typeface="BIZ UDPGothic"/>
            </ns1:endParaRPr>
          </ns1:p>
        </ns0:txBody>
      </ns0:sp>
      <ns0:sp>
        <ns0:nvSpPr>
          <ns0:cNvPr id="734" name="Google Shape;734;p28"/>
          <ns0:cNvSpPr txBox="1"/>
          <ns0:nvPr/>
        </ns0:nvSpPr>
        <ns0:spPr>
          <ns1:xfrm>
            <ns1:off x="10246459" y="25928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Pricing </ns1:t>
            </ns1:r>
            <ns1:r>
              <ns1:rPr b="0" i="0" lang="ja-JP" sz="1200" u="none" cap="none" strike="noStrike">
                <ns1:solidFill>
                  <ns1:schemeClr val="accent4"/>
                </ns1:solidFill>
                <ns1:latin typeface="Arial"/>
                <ns1:ea typeface="Arial"/>
                <ns1:cs typeface="Arial"/>
                <ns1:sym typeface="Arial"/>
              </ns1:rPr>
              <ns1:t>Plans</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35" name="Google Shape;735;p28"/>
          <ns0:cNvGraphicFramePr/>
          <ns0:nvPr/>
        </ns0:nvGraphicFramePr>
        <ns0:xfrm>
          <ns1:off x="947757" y="5283807"/>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30 people × 14,500 JPY</ns1:t>
                      </ns1:r>
                      <ns1:endParaRPr sz="1400" u="none" cap="none" strike="noStrike">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435,000 JPY (</ns1:t>
                      </ns1:r>
                      <ns1:r>
                        <ns1:rPr lang="ja-JP" sz="800" u="none" cap="none" strike="noStrike">
                          <ns1:solidFill>
                            <ns1:schemeClr val="accent4"/>
                          </ns1:solidFill>
                          <ns1:latin typeface="BIZ UDPGothic"/>
                          <ns1:ea typeface="BIZ UDPGothic"/>
                          <ns1:cs typeface="BIZ UDPGothic"/>
                          <ns1:sym typeface="BIZ UDPGothic"/>
                        </ns1:rPr>
                        <ns1:t>excluding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6" name="Google Shape;736;p28"/>
          <ns0:cNvGraphicFramePr/>
          <ns0:nvPr/>
        </ns0:nvGraphicFramePr>
        <ns0:xfrm>
          <ns1:off x="6178870" y="5283806"/>
          <ns1:ext cx="3000000" cy="3000000"/>
        </ns0:xfrm>
        <ns1:graphic>
          <ns1:graphicData uri="http://schemas.openxmlformats.org/drawingml/2006/table">
            <ns1:tbl>
              <ns1:tblPr bandRow="1" firstRow="1">
                <ns1:noFill/>
                <ns1:tableStyleId>{DE458228-4A23-4751-AD18-C8A8BBD7AB6F}</ns1:tableStyleId>
              </ns1:tblPr>
              <ns1:tblGrid>
                <ns1:gridCol w="4823400"/>
              </ns1:tblGrid>
              <ns1:tr h="3242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78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10 people × 12,000 JPY</ns1:t>
                      </ns1:r>
                      <ns1:endParaRPr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120,000 JPY (</ns1:t>
                      </ns1:r>
                      <ns1:r>
                        <ns1:rPr lang="ja-JP" sz="800" u="none" cap="none" strike="noStrike">
                          <ns1:solidFill>
                            <ns1:schemeClr val="accent4"/>
                          </ns1:solidFill>
                          <ns1:latin typeface="BIZ UDPGothic"/>
                          <ns1:ea typeface="BIZ UDPGothic"/>
                          <ns1:cs typeface="BIZ UDPGothic"/>
                          <ns1:sym typeface="BIZ UDPGothic"/>
                        </ns1:rPr>
                        <ns1:t>excluding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7" name="Google Shape;737;p28"/>
          <ns0:cNvGraphicFramePr/>
          <ns0:nvPr/>
        </ns0:nvGraphicFramePr>
        <ns0:xfrm>
          <ns1:off x="947757"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latin typeface="BIZ UDPGothic"/>
                          <ns1:ea typeface="BIZ UDPGothic"/>
                          <ns1:cs typeface="BIZ UDPGothic"/>
                          <ns1:sym typeface="BIZ UDPGothic"/>
                        </ns1:rPr>
                        <ns1:t>ビジター</ns1:t>
                      </ns1:r>
                      <ns1:endParaRPr sz="2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セミナー開催</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attendees achieved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8" name="Google Shape;738;p28"/>
          <ns0:cNvGraphicFramePr/>
          <ns0:nvPr/>
        </ns0:nvGraphicFramePr>
        <ns0:xfrm>
          <ns1:off x="6178870"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solidFill>
                            <ns1:schemeClr val="lt1"/>
                          </ns1:solidFill>
                          <ns1:latin typeface="BIZ UDPGothic"/>
                          <ns1:ea typeface="BIZ UDPGothic"/>
                          <ns1:cs typeface="BIZ UDPGothic"/>
                          <ns1:sym typeface="BIZ UDPGothic"/>
                        </ns1:rPr>
                        <ns1:t>Majisemi Club</ns1:t>
                      </ns1:r>
                      <ns1:endParaRPr sz="2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セミナー開催</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attendees achieved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pSp>
        <ns0:nvGrpSpPr>
          <ns0:cNvPr id="739" name="Google Shape;739;p28"/>
          <ns0:cNvGrpSpPr/>
          <ns0:nvPr/>
        </ns0:nvGrpSpPr>
        <ns0:grpSpPr>
          <ns1:xfrm>
            <ns1:off x="6178870" y="2621903"/>
            <ns1:ext cx="1984200" cy="1102500"/>
            <ns1:chOff x="6389518" y="2457155"/>
            <ns1:chExt cx="1984200" cy="1102500"/>
          </ns1:xfrm>
        </ns0:grpSpPr>
        <ns0:sp>
          <ns0:nvSpPr>
            <ns0:cNvPr id="740" name="Google Shape;740;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41" name="Google Shape;741;p28"/>
            <ns0:cNvGrpSpPr/>
            <ns0:nvPr/>
          </ns0:nvGrpSpPr>
          <ns0:grpSpPr>
            <ns1:xfrm>
              <ns1:off x="6417513" y="2653310"/>
              <ns1:ext cx="1056232" cy="722312"/>
              <ns1:chOff x="-104243" y="1901019"/>
              <ns1:chExt cx="3699588" cy="2529991"/>
            </ns1:xfrm>
          </ns0:grpSpPr>
          <ns0:pic>
            <ns0:nvPicPr>
              <ns0:cNvPr descr="人の集団 単色塗りつぶし" id="742" name="Google Shape;742;p28"/>
              <ns0:cNvPicPr preferRelativeResize="0"/>
              <ns0:nvPr/>
            </ns0:nvPicPr>
            <ns0:blipFill rotWithShape="1">
              <ns1:blip ns2:embed="rId3">
                <ns1:alphaModFix/>
              </ns1:blip>
              <ns1:srcRect b="64845" l="0" r="0" t="0"/>
              <ns1:stretch/>
            </ns0:blipFill>
            <ns0:spPr>
              <ns1:xfrm>
                <ns1:off x="-104243" y="1901019"/>
                <ns1:ext cx="3699588" cy="1300523"/>
              </ns1:xfrm>
              <ns1:prstGeom prst="rect">
                <ns1:avLst/>
              </ns1:prstGeom>
              <ns1:noFill/>
              <ns1:ln>
                <ns1:noFill/>
              </ns1:ln>
            </ns0:spPr>
          </ns0:pic>
          <ns0:pic>
            <ns0:nvPicPr>
              <ns0:cNvPr descr="人の集団 単色塗りつぶし" id="743" name="Google Shape;743;p28"/>
              <ns0:cNvPicPr preferRelativeResize="0"/>
              <ns0:nvPr/>
            </ns0:nvPicPr>
            <ns0:blipFill rotWithShape="1">
              <ns1:blip ns2:embed="rId3">
                <ns1:alphaModFix/>
              </ns1:blip>
              <ns1:srcRect b="0" l="0" r="0" t="64971"/>
              <ns1:stretch/>
            </ns0:blipFill>
            <ns0:spPr>
              <ns1:xfrm>
                <ns1:off x="-104243" y="3135086"/>
                <ns1:ext cx="3699588" cy="1295924"/>
              </ns1:xfrm>
              <ns1:prstGeom prst="rect">
                <ns1:avLst/>
              </ns1:prstGeom>
              <ns1:noFill/>
              <ns1:ln>
                <ns1:noFill/>
              </ns1:ln>
            </ns0:spPr>
          </ns0:pic>
        </ns0:grpSp>
        <ns0:sp>
          <ns0:nvSpPr>
            <ns0:cNvPr id="744" name="Google Shape;744;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Capacity for attendees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10 people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745" name="Google Shape;745;p28"/>
          <ns0:cNvSpPr/>
          <ns0:nvPr/>
        </ns0:nvSpPr>
        <ns0:spPr>
          <ns1:xfrm flipH="1">
            <ns1:off x="8451980" y="2619274"/>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(monthly fee)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Additional 10 people per month</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people × @12,000 JPY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46" name="Google Shape;746;p28"/>
          <ns0:cNvSpPr/>
          <ns0:nvPr/>
        </ns0:nvSpPr>
        <ns0:spPr>
          <ns1:xfrm flipH="1">
            <ns1:off x="8451979" y="3844323"/>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Utilize the free benefit for 20 people</ns1:t>
            </ns1:r>
            <ns1:endParaRPr b="0" i="0" sz="1400" u="none" cap="none" strike="noStrike">
              <ns1:solidFill>
                <ns1:schemeClr val="lt1"/>
              </ns1:solidFill>
              <ns1:latin typeface="BIZ UDPGothic"/>
              <ns1:ea typeface="BIZ UDPGothic"/>
              <ns1:cs typeface="BIZ UDPGothic"/>
              <ns1:sym typeface="BIZ UDPGothic"/>
            </ns1:endParaRPr>
          </ns1:p>
        </ns0:txBody>
      </ns0:sp>
      <ns0:grpSp>
        <ns0:nvGrpSpPr>
          <ns0:cNvPr id="747" name="Google Shape;747;p28"/>
          <ns0:cNvGrpSpPr/>
          <ns0:nvPr/>
        </ns0:nvGrpSpPr>
        <ns0:grpSpPr>
          <ns1:xfrm>
            <ns1:off x="6178870" y="3826207"/>
            <ns1:ext cx="1984200" cy="1102500"/>
            <ns1:chOff x="6394662" y="4031484"/>
            <ns1:chExt cx="1984200" cy="1102500"/>
          </ns1:xfrm>
        </ns0:grpSpPr>
        <ns0:grpSp>
          <ns0:nvGrpSpPr>
            <ns0:cNvPr id="748" name="Google Shape;748;p28"/>
            <ns0:cNvGrpSpPr/>
            <ns0:nvPr/>
          </ns0:nvGrpSpPr>
          <ns0:grpSpPr>
            <ns1:xfrm>
              <ns1:off x="6394662" y="4031484"/>
              <ns1:ext cx="1984200" cy="1102500"/>
              <ns1:chOff x="6389518" y="2457155"/>
              <ns1:chExt cx="1984200" cy="1102500"/>
            </ns1:xfrm>
          </ns0:grpSpPr>
          <ns0:sp>
            <ns0:nvSpPr>
              <ns0:cNvPr id="749" name="Google Shape;749;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50" name="Google Shape;750;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Capacity for attendees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20 people</ns1:t>
                </ns1:r>
                <ns1:endParaRPr b="0" i="0" sz="1800" u="none" cap="none" strike="noStrike">
                  <ns1:solidFill>
                    <ns1:schemeClr val="accent4"/>
                  </ns1:solidFill>
                  <ns1:latin typeface="BIZ UDPGothic"/>
                  <ns1:ea typeface="BIZ UDPGothic"/>
                  <ns1:cs typeface="BIZ UDPGothic"/>
                  <ns1:sym typeface="BIZ UDPGothic"/>
                </ns1:endParaRPr>
              </ns1:p>
            </ns0:txBody>
          </ns0:sp>
        </ns0:grpSp>
        <ns0:grpSp>
          <ns0:nvGrpSpPr>
            <ns0:cNvPr id="751" name="Google Shape;751;p28"/>
            <ns0:cNvGrpSpPr/>
            <ns0:nvPr/>
          </ns0:nvGrpSpPr>
          <ns0:grpSpPr>
            <ns1:xfrm>
              <ns1:off x="6402639" y="4075169"/>
              <ns1:ext cx="760987" cy="525607"/>
              <ns1:chOff x="4968009" y="2875618"/>
              <ns1:chExt cx="760987" cy="525607"/>
            </ns1:xfrm>
          </ns0:grpSpPr>
          <ns0:pic>
            <ns0:nvPicPr>
              <ns0:cNvPr descr="人の集団 単色塗りつぶし" id="752" name="Google Shape;752;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3" name="Google Shape;753;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nvGrpSpPr>
            <ns0:cNvPr id="754" name="Google Shape;754;p28"/>
            <ns0:cNvGrpSpPr/>
            <ns0:nvPr/>
          </ns0:nvGrpSpPr>
          <ns0:grpSpPr>
            <ns1:xfrm>
              <ns1:off x="6676767" y="4558766"/>
              <ns1:ext cx="760987" cy="525607"/>
              <ns1:chOff x="4968009" y="2875618"/>
              <ns1:chExt cx="760987" cy="525607"/>
            </ns1:xfrm>
          </ns0:grpSpPr>
          <ns0:pic>
            <ns0:nvPicPr>
              <ns0:cNvPr descr="人の集団 単色塗りつぶし" id="755" name="Google Shape;755;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6" name="Google Shape;756;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sp>
        <ns0:nvSpPr>
          <ns0:cNvPr id="757" name="Google Shape;757;p2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29.xml><?xml version="1.0" encoding="utf-8"?>
<ns0:sld xmlns:ns0="http://schemas.openxmlformats.org/presentationml/2006/main" xmlns:ns1="http://schemas.openxmlformats.org/drawingml/2006/main">
  <ns0:cSld>
    <ns0:spTree>
      <ns0:nvGrpSpPr>
        <ns0:cNvPr id="761" name="Shape 761"/>
        <ns0:cNvGrpSpPr/>
        <ns0:nvPr/>
      </ns0:nvGrpSpPr>
      <ns0:grpSpPr>
        <ns1:xfrm>
          <ns1:off x="0" y="0"/>
          <ns1:ext cx="0" cy="0"/>
          <ns1:chOff x="0" y="0"/>
          <ns1:chExt cx="0" cy="0"/>
        </ns1:xfrm>
      </ns0:grpSpPr>
      <ns0:cxnSp>
        <ns0:nvCxnSpPr>
          <ns0:cNvPr id="762" name="Google Shape;762;p2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763" name="Google Shape;763;p2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64" name="Google Shape;764;p2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65" name="Google Shape;765;p29"/>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マジセミ倶楽部 初</ns1:t>
            </ns1:r>
            <ns1:r>
              <ns1:rPr b="1" i="0" lang="ja-JP" sz="3600" u="none" cap="none" strike="noStrike">
                <ns1:solidFill>
                  <ns1:srgbClr val="ED7D31"/>
                </ns1:solidFill>
                <ns1:latin typeface="BIZ UDPGothic"/>
                <ns1:ea typeface="BIZ UDPGothic"/>
                <ns1:cs typeface="BIZ UDPGothic"/>
                <ns1:sym typeface="BIZ UDPGothic"/>
              </ns1:rPr>
              <ns1:t>回20名分無料特典</ns1:t>
            </ns1:r>
            <ns1:endParaRPr b="1" i="0" sz="3600" u="none" cap="none" strike="noStrike">
              <ns1:solidFill>
                <ns1:srgbClr val="ED7D31"/>
              </ns1:solidFill>
              <ns1:latin typeface="BIZ UDPGothic"/>
              <ns1:ea typeface="BIZ UDPGothic"/>
              <ns1:cs typeface="BIZ UDPGothic"/>
              <ns1:sym typeface="BIZ UDPGothic"/>
            </ns1:endParaRPr>
          </ns1:p>
        </ns0:txBody>
      </ns0:sp>
      <ns0:sp>
        <ns0:nvSpPr>
          <ns0:cNvPr id="766" name="Google Shape;766;p29"/>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Campaign</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67" name="Google Shape;767;p29"/>
          <ns0:cNvGraphicFramePr/>
          <ns0:nvPr/>
        </ns0:nvGraphicFramePr>
        <ns0:xfrm>
          <ns1:off x="530537" y="2758676"/>
          <ns1:ext cx="3000000" cy="3000000"/>
        </ns0:xfrm>
        <ns1:graphic>
          <ns1:graphicData uri="http://schemas.openxmlformats.org/drawingml/2006/table">
            <ns1:tbl>
              <ns1:tblPr bandRow="1" firstRow="1">
                <ns1:noFill/>
                <ns1:tableStyleId>{DE458228-4A23-4751-AD18-C8A8BBD7AB6F}</ns1:tableStyleId>
              </ns1:tblPr>
              <ns1:tblGrid>
                <ns1:gridCol w="2665000"/>
                <ns1:gridCol w="1456275"/>
                <ns1:gridCol w="1279100"/>
                <ns1:gridCol w="1349825"/>
                <ns1:gridCol w="1295400"/>
              </ns1:tblGrid>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January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February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March</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April</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会費ご請求額</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12万円</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12万円</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12万円</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12万円</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集客枠追加</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キャンペーンによる</ns1:t>
                      </ns1:r>
                      <ns1:endParaRPr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集客枠追加（無料）</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AEFB1">
                        <ns1:alpha val="0"/>
                      </ns1:srgbClr>
                    </ns1:solidFill>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集客枠残</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30名</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30名</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セミナー開催</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30名</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30名</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768" name="Google Shape;768;p29"/>
          <ns0:cNvSpPr txBox="1"/>
          <ns0:nvPr/>
        </ns0:nvSpPr>
        <ns0:spPr>
          <ns1:xfrm>
            <ns1:off x="381000" y="1026751"/>
            <ns1:ext cx="11430000" cy="1116000"/>
          </ns1:xfrm>
          <ns1:prstGeom prst="rect">
            <ns1:avLst/>
          </ns1:prstGeom>
          <ns1:noFill/>
          <ns1:ln>
            <ns1:noFill/>
          </ns1:ln>
        </ns0:spPr>
        <ns0:txBody>
          <ns1:bodyPr anchorCtr="0" anchor="t" bIns="45700" lIns="91425" spcFirstLastPara="1" rIns="91425" wrap="square" tIns="45700">
            <ns1:noAutofit/>
          </ns1:bodyPr>
          <ns1:lstStyle/>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マジセミ倶楽部をご契約いただき、初回のご開催時に本特典をご利用いただけます。</ns1:t>
            </ns1:r>
            <ns1:endParaRPr b="0" i="0" sz="20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いつでも解約できます。1回で解約した場合でも、ビジターよりお得です。</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769" name="Google Shape;769;p29"/>
          <ns0:cNvSpPr txBox="1"/>
          <ns0:nvPr/>
        </ns0:nvSpPr>
        <ns0:spPr>
          <ns1:xfrm>
            <ns1:off x="530525" y="2209900"/>
            <ns1:ext cx="5801400" cy="483600"/>
          </ns1:xfrm>
          <ns1:prstGeom prst="rect">
            <ns1:avLst/>
          </ns1:prstGeom>
          <ns1:noFill/>
          <ns1:ln cap="flat" cmpd="sng" w="9525">
            <ns1:solidFill>
              <ns1:srgbClr val="ED7D3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rgbClr val="ED7D31"/>
                </ns1:solidFill>
                <ns1:latin typeface="BIZ UDPGothic"/>
                <ns1:ea typeface="BIZ UDPGothic"/>
                <ns1:cs typeface="BIZ UDPGothic"/>
                <ns1:sym typeface="BIZ UDPGothic"/>
              </ns1:rPr>
              <ns1:t>特典を利用した開催のイメージ</ns1:t>
            </ns1:r>
            <ns1:endParaRPr b="1" i="0" sz="2400" u="none" cap="none" strike="noStrike">
              <ns1:solidFill>
                <ns1:srgbClr val="ED7D31"/>
              </ns1:solidFill>
              <ns1:latin typeface="BIZ UDPGothic"/>
              <ns1:ea typeface="BIZ UDPGothic"/>
              <ns1:cs typeface="BIZ UDPGothic"/>
              <ns1:sym typeface="BIZ UDPGothic"/>
            </ns1:endParaRPr>
          </ns1:p>
        </ns0:txBody>
      </ns0:sp>
      <ns0:sp>
        <ns0:nvSpPr>
          <ns0:cNvPr id="770" name="Google Shape;770;p29"/>
          <ns0:cNvSpPr/>
          <ns0:nvPr/>
        </ns0:nvSpPr>
        <ns0:spPr>
          <ns1:xfrm>
            <ns1:off x="3630176" y="4023875"/>
            <ns1:ext cx="1053900" cy="540600"/>
          </ns1:xfrm>
          <ns1:prstGeom prst="flowChartConnector">
            <ns1:avLst/>
          </ns1:prstGeom>
          <ns1:noFill/>
          <ns1:ln cap="flat" cmpd="sng" w="381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71" name="Google Shape;771;p2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72" name="Google Shape;772;p29"/>
          <ns0:cNvSpPr/>
          <ns0:nvPr/>
        </ns0:nvSpPr>
        <ns0:spPr>
          <ns1:xfrm>
            <ns1:off x="5648950" y="5574400"/>
            <ns1:ext cx="4762200" cy="8004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3688" y="-38466"/>
                </ns1:lnTo>
              </ns1:path>
            </ns1:pathLst>
          </ns1:custGeom>
          <ns1:solidFill>
            <ns1:schemeClr val="lt1"/>
          </ns1:solidFill>
          <ns1:ln cap="flat" cmpd="sng" w="25400">
            <ns1:solidFill>
              <ns1:srgbClr val="4F7CE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初回のみの開催で、3月末の解約（申告は2月末）の場合、</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会費12万円×3ヶ月分のみご請求。</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773" name="Google Shape;773;p29"/>
          <ns0:cNvSpPr/>
          <ns0:nvPr/>
        </ns0:nvSpPr>
        <ns0:spPr>
          <ns1:xfrm>
            <ns1:off x="8705461" y="3603330"/>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109362" y="2443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いつでも集客枠を追加購入</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（@1万円でお得）することで、</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追加でウェビナーを開催可能</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4" name="Google Shape;774;p29"/>
          <ns0:cNvSpPr/>
          <ns0:nvPr/>
        </ns0:nvSpPr>
        <ns0:spPr>
          <ns1:xfrm>
            <ns1:off x="1740231" y="5365101"/>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59501" y="578"/>
                </ns1:moveTo>
                <ns1:lnTo>
                  <ns1:pt x="82705" y="-8802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2"/>
                </ns1:solidFill>
                <ns1:latin typeface="BIZ UDPGothic"/>
                <ns1:ea typeface="BIZ UDPGothic"/>
                <ns1:cs typeface="BIZ UDPGothic"/>
                <ns1:sym typeface="BIZ UDPGothic"/>
              </ns1:rPr>
              <ns1:t>初回20名分無料</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すぐに30名定員の</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ウェビナー開催可能</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5" name="Google Shape;775;p2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3.xml><?xml version="1.0" encoding="utf-8"?>
<ns0:sld xmlns:ns0="http://schemas.openxmlformats.org/presentationml/2006/main" xmlns:ns1="http://schemas.openxmlformats.org/drawingml/2006/main">
  <ns0:cSld>
    <ns0:spTree>
      <ns0:nvGrpSpPr>
        <ns0:cNvPr id="123" name="Shape 123"/>
        <ns0:cNvGrpSpPr/>
        <ns0:nvPr/>
      </ns0:nvGrpSpPr>
      <ns0:grpSpPr>
        <ns1:xfrm>
          <ns1:off x="0" y="0"/>
          <ns1:ext cx="0" cy="0"/>
          <ns1:chOff x="0" y="0"/>
          <ns1:chExt cx="0" cy="0"/>
        </ns1:xfrm>
      </ns0:grpSpPr>
      <ns0:sp>
        <ns0:nvSpPr>
          <ns0:cNvPr id="124" name="Google Shape;124;p3"/>
          <ns0:cNvSpPr txBox="1"/>
          <ns0:nvPr/>
        </ns0:nvSpPr>
        <ns0:spPr>
          <ns1:xfrm>
            <ns1:off x="1376043" y="2647691"/>
            <ns1:ext cx="708253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ヒアリング</ns1:t>
            </ns1:r>
            <ns1:endParaRPr b="0" i="0" sz="1400" u="none" cap="none" strike="noStrike">
              <ns1:solidFill>
                <ns1:srgbClr val="000000"/>
              </ns1:solidFill>
              <ns1:latin typeface="Arial"/>
              <ns1:ea typeface="Arial"/>
              <ns1:cs typeface="Arial"/>
              <ns1:sym typeface="Arial"/>
            </ns1:endParaRPr>
          </ns1:p>
        </ns0:txBody>
      </ns0:sp>
      <ns0:sp>
        <ns0:nvSpPr>
          <ns0:cNvPr id="125" name="Google Shape;125;p3"/>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6" name="Google Shape;126;p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7" name="Google Shape;127;p3"/>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30"/>
          <p:cNvPicPr preferRelativeResize="0"/>
          <p:nvPr/>
        </p:nvPicPr>
        <p:blipFill rotWithShape="1">
          <a:blip r:embed="rId3">
            <a:alphaModFix/>
          </a:blip>
          <a:srcRect b="0" l="0" r="0" t="0"/>
          <a:stretch/>
        </p:blipFill>
        <p:spPr>
          <a:xfrm>
            <a:off x="6350" y="0"/>
            <a:ext cx="12191998" cy="6827760"/>
          </a:xfrm>
          <a:prstGeom prst="rect">
            <a:avLst/>
          </a:prstGeom>
          <a:noFill/>
          <a:ln>
            <a:noFill/>
          </a:ln>
        </p:spPr>
      </p:pic>
      <p:cxnSp>
        <p:nvCxnSpPr>
          <p:cNvPr id="781" name="Google Shape;781;p30"/>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782" name="Google Shape;782;p30"/>
          <p:cNvSpPr/>
          <p:nvPr/>
        </p:nvSpPr>
        <p:spPr>
          <a:xfrm>
            <a:off x="12032139" y="-7625"/>
            <a:ext cx="153511" cy="75189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3" name="Google Shape;783;p30"/>
          <p:cNvSpPr txBox="1"/>
          <p:nvPr/>
        </p:nvSpPr>
        <p:spPr>
          <a:xfrm>
            <a:off x="10174940" y="6443538"/>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BFBFBF"/>
                </a:solidFill>
                <a:latin typeface="Arial"/>
                <a:ea typeface="Arial"/>
                <a:cs typeface="Arial"/>
                <a:sym typeface="Arial"/>
              </a:rPr>
              <a:t>©2018 MAJISEMI Inc.</a:t>
            </a:r>
            <a:endParaRPr b="0" i="0" sz="800" u="none" cap="none" strike="noStrike">
              <a:solidFill>
                <a:srgbClr val="BFBFBF"/>
              </a:solidFill>
              <a:latin typeface="Arial"/>
              <a:ea typeface="Arial"/>
              <a:cs typeface="Arial"/>
              <a:sym typeface="Arial"/>
            </a:endParaRPr>
          </a:p>
        </p:txBody>
      </p:sp>
      <p:sp>
        <p:nvSpPr>
          <p:cNvPr id="784" name="Google Shape;784;p3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BFBFBF"/>
                </a:solidFill>
                <a:latin typeface="Arial"/>
                <a:ea typeface="Arial"/>
                <a:cs typeface="Arial"/>
                <a:sym typeface="Arial"/>
              </a:rPr>
              <a:t>‹#›</a:t>
            </a:fld>
            <a:endParaRPr sz="800">
              <a:solidFill>
                <a:srgbClr val="BFBFBF"/>
              </a:solidFill>
              <a:latin typeface="Arial"/>
              <a:ea typeface="Arial"/>
              <a:cs typeface="Arial"/>
              <a:sym typeface="Arial"/>
            </a:endParaRPr>
          </a:p>
        </p:txBody>
      </p:sp>
    </p:spTree>
  </p:cSld>
  <p:clrMapOvr>
    <a:masterClrMapping/>
  </p:clrMapOvr>
</p:sld>
</file>

<file path=ppt/slides/slide31.xml><?xml version="1.0" encoding="utf-8"?>
<ns0:sld xmlns:ns0="http://schemas.openxmlformats.org/presentationml/2006/main" xmlns:ns1="http://schemas.openxmlformats.org/drawingml/2006/main">
  <ns0:cSld>
    <ns0:spTree>
      <ns0:nvGrpSpPr>
        <ns0:cNvPr id="789" name="Shape 789"/>
        <ns0:cNvGrpSpPr/>
        <ns0:nvPr/>
      </ns0:nvGrpSpPr>
      <ns0:grpSpPr>
        <ns1:xfrm>
          <ns1:off x="0" y="0"/>
          <ns1:ext cx="0" cy="0"/>
          <ns1:chOff x="0" y="0"/>
          <ns1:chExt cx="0" cy="0"/>
        </ns1:xfrm>
      </ns0:grpSpPr>
      <ns0:sp>
        <ns0:nvSpPr>
          <ns0:cNvPr id="790" name="Google Shape;790;p31"/>
          <ns0:cNvSpPr/>
          <ns0:nvPr/>
        </ns0:nvSpPr>
        <ns0:spPr>
          <ns1:xfrm>
            <ns1:off x="1193549" y="1363389"/>
            <ns1:ext cx="9602468" cy="3559331"/>
          </ns1:xfrm>
          <ns1:prstGeom prst="rect">
            <ns1:avLst/>
          </ns1:prstGeom>
          <ns1:noFill/>
          <ns1:ln cap="flat" cmpd="sng" w="127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791" name="Google Shape;791;p31"/>
          <ns0:cNvSpPr/>
          <ns0:nvPr/>
        </ns0:nvSpPr>
        <ns0:spPr>
          <ns1:xfrm>
            <ns1:off x="0" y="-13284"/>
            <ns1:ext cx="12192000"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92" name="Google Shape;792;p31"/>
          <ns0:cNvSpPr txBox="1"/>
          <ns0:nvPr/>
        </ns0:nvSpPr>
        <ns0:spPr>
          <ns1:xfrm>
            <ns1:off x="1001246" y="286594"/>
            <ns1:ext cx="10058739"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この機会に、マジセミをスタートしましょう！</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793" name="Google Shape;793;p31"/>
          <ns0:cNvGrpSpPr/>
          <ns0:nvPr/>
        </ns0:nvGrpSpPr>
        <ns0:grpSpPr>
          <ns1:xfrm>
            <ns1:off x="681485" y="319961"/>
            <ns1:ext cx="512064" cy="676656"/>
            <ns1:chOff x="676656" y="576072"/>
            <ns1:chExt cx="512064" cy="676656"/>
          </ns1:xfrm>
        </ns0:grpSpPr>
        <ns0:cxnSp>
          <ns0:nvCxnSpPr>
            <ns0:cNvPr id="794" name="Google Shape;794;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5" name="Google Shape;795;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grpSp>
        <ns0:nvGrpSpPr>
          <ns0:cNvPr id="796" name="Google Shape;796;p31"/>
          <ns0:cNvGrpSpPr/>
          <ns0:nvPr/>
        </ns0:nvGrpSpPr>
        <ns0:grpSpPr>
          <ns1:xfrm flipH="1">
            <ns1:off x="10695432" y="319961"/>
            <ns1:ext cx="512064" cy="676656"/>
            <ns1:chOff x="676656" y="576072"/>
            <ns1:chExt cx="512064" cy="676656"/>
          </ns1:xfrm>
        </ns0:grpSpPr>
        <ns0:cxnSp>
          <ns0:nvCxnSpPr>
            <ns0:cNvPr id="797" name="Google Shape;797;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8" name="Google Shape;798;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sp>
        <ns0:nvSpPr>
          <ns0:cNvPr id="799" name="Google Shape;799;p31"/>
          <ns0:cNvSpPr txBox="1"/>
          <ns0:nvPr/>
        </ns0:nvSpPr>
        <ns0:spPr>
          <ns1:xfrm>
            <ns1:off x="2842199" y="979458"/>
            <ns1:ext cx="6376832" cy="532800"/>
          </ns1:xfrm>
          <ns1:prstGeom prst="rect">
            <ns1:avLst/>
          </ns1:prstGeom>
          <ns1:noFill/>
          <ns1:ln>
            <ns1:noFill/>
          </ns1:ln>
        </ns0:spPr>
        <ns0:txBody>
          <ns1:bodyPr anchorCtr="0" anchor="ctr" bIns="45700" lIns="91425" spcFirstLastPara="1" rIns="91425" wrap="square" tIns="45700">
            <ns1:normAutofit fontScale="92500"/>
          </ns1:bodyPr>
          <ns1:lstStyle/>
          <ns1:p>
            <ns1:pPr indent="0" lvl="0" marL="0" marR="0" rtl="0" algn="ctr">
              <ns1:lnSpc>
                <ns1:spcPct val="90000"/>
              </ns1:lnSpc>
              <ns1:spcBef>
                <ns1:spcPts val="0"/>
              </ns1:spcBef>
              <ns1:spcAft>
                <ns1:spcPts val="0"/>
              </ns1:spcAft>
              <ns1:buClr>
                <ns1:schemeClr val="lt1"/>
              </ns1:buClr>
              <ns1:buSzPct val="108107"/>
              <ns1:buFont typeface="Arial"/>
              <ns1:buNone/>
            </ns1:pPr>
            <ns1:r>
              <ns1:rPr b="0" i="0" lang="ja-JP" sz="2000" u="none" cap="none" strike="noStrike">
                <ns1:solidFill>
                  <ns1:schemeClr val="lt1"/>
                </ns1:solidFill>
                <ns1:latin typeface="BIZ UDPGothic"/>
                <ns1:ea typeface="BIZ UDPGothic"/>
                <ns1:cs typeface="BIZ UDPGothic"/>
                <ns1:sym typeface="BIZ UDPGothic"/>
              </ns1:rPr>
              <ns1:t>マジセミをご利用いただいているクライアント企業様からは</ns1:t>
            </ns1:r>
            <ns1:endParaRPr b="0" i="0" sz="2000" u="none" cap="none" strike="noStrike">
              <ns1:solidFill>
                <ns1:schemeClr val="lt1"/>
              </ns1:solidFill>
              <ns1:latin typeface="BIZ UDPGothic"/>
              <ns1:ea typeface="BIZ UDPGothic"/>
              <ns1:cs typeface="BIZ UDPGothic"/>
              <ns1:sym typeface="BIZ UDPGothic"/>
            </ns1:endParaRPr>
          </ns1:p>
        </ns0:txBody>
      </ns0:sp>
      <ns0:sp>
        <ns0:nvSpPr>
          <ns0:cNvPr id="800" name="Google Shape;800;p31"/>
          <ns0:cNvSpPr txBox="1"/>
          <ns0:nvPr/>
        </ns0:nvSpPr>
        <ns0:spPr>
          <ns1:xfrm>
            <ns1:off x="1497300" y="3620688"/>
            <ns1:ext cx="9197400" cy="5328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16666"/>
              </ns1:lnSpc>
              <ns1:spcBef>
                <ns1:spcPts val="0"/>
              </ns1:spcBef>
              <ns1:spcAft>
                <ns1:spcPts val="0"/>
              </ns1:spcAft>
              <ns1:buClr>
                <ns1:schemeClr val="lt1"/>
              </ns1:buClr>
              <ns1:buSzPts val="20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といった声をいただいています。</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そしてほとんどのクライアント企業様が、繰り返しマジセミでセミナーを開催しています。</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200000"/>
              </ns1:lnSpc>
              <ns1:spcBef>
                <ns1:spcPts val="0"/>
              </ns1:spcBef>
              <ns1:spcAft>
                <ns1:spcPts val="0"/>
              </ns1:spcAft>
              <ns1:buClr>
                <ns1:srgbClr val="000000"/>
              </ns1:buClr>
              <ns1:buSzPts val="1946"/>
              <ns1:buFont typeface="Arial"/>
              <ns1:buNone/>
            </ns1:pPr>
            <ns1:r>
              <ns1:rPr b="0" i="0" lang="ja-JP" sz="1800" u="none" cap="none" strike="noStrike">
                <ns1:solidFill>
                  <ns1:schemeClr val="lt1"/>
                </ns1:solidFill>
                <ns1:latin typeface="BIZ UDPGothic"/>
                <ns1:ea typeface="BIZ UDPGothic"/>
                <ns1:cs typeface="BIZ UDPGothic"/>
                <ns1:sym typeface="BIZ UDPGothic"/>
              </ns1:rPr>
              <ns1:t>しかし、以下の不安があると思います。</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chemeClr val="lt1"/>
              </ns1:buClr>
              <ns1:buSzPts val="20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grpSp>
        <ns0:nvGrpSpPr>
          <ns0:cNvPr id="801" name="Google Shape;801;p31"/>
          <ns0:cNvGrpSpPr/>
          <ns0:nvPr/>
        </ns0:nvGrpSpPr>
        <ns0:grpSpPr>
          <ns1:xfrm>
            <ns1:off x="790002" y="1366810"/>
            <ns1:ext cx="10485726" cy="1726593"/>
            <ns1:chOff x="514319" y="1542644"/>
            <ns1:chExt cx="10485726" cy="1726593"/>
          </ns1:xfrm>
        </ns0:grpSpPr>
        <ns0:sp>
          <ns0:nvSpPr>
            <ns0:cNvPr id="802" name="Google Shape;802;p31"/>
            <ns0:cNvSpPr/>
            <ns0:nvPr/>
          </ns0:nvSpPr>
          <ns0:spPr>
            <ns1:xfrm>
              <ns1:off x="2546199" y="2529989"/>
              <ns1:ext cx="6177000" cy="739248"/>
            </ns1:xfrm>
            <ns1:prstGeom prst="wedgeRoundRectCallout">
              <ns1:avLst>
                <ns1:gd fmla="val 61795" name="adj1"/>
                <ns1:gd fmla="val 12085"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3" name="Google Shape;803;p31"/>
            <ns0:cNvSpPr/>
            <ns0:nvPr/>
          </ns0:nvSpPr>
          <ns0:spPr>
            <ns1:xfrm>
              <ns1:off x="5600700" y="1658192"/>
              <ns1:ext cx="3962102" cy="691855"/>
            </ns1:xfrm>
            <ns1:prstGeom prst="wedgeRoundRectCallout">
              <ns1:avLst>
                <ns1:gd fmla="val 63218" name="adj1"/>
                <ns1:gd fmla="val 3851"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4" name="Google Shape;804;p31"/>
            <ns0:cNvSpPr txBox="1"/>
            <ns0:nvPr/>
          </ns0:nvSpPr>
          <ns0:spPr>
            <ns1:xfrm>
              <ns1:off x="2521692" y="2577742"/>
              <ns1:ext cx="61770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スタッフ（アテンダント・キャスト）の対応が素晴らしく、</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セミナー開催が“楽”になりました</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805" name="Google Shape;805;p31"/>
            <ns0:cNvSpPr txBox="1"/>
            <ns0:nvPr/>
          </ns0:nvSpPr>
          <ns0:spPr>
            <ns1:xfrm>
              <ns1:off x="5890427" y="1666864"/>
              <ns1:ext cx="3375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認知度が上がり、Webからの</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問い合わせも増えました</ns1:t>
              </ns1:r>
              <ns1:endParaRPr b="0" i="0" sz="1800" u="none" cap="none" strike="noStrike">
                <ns1:solidFill>
                  <ns1:schemeClr val="accent4"/>
                </ns1:solidFill>
                <ns1:latin typeface="BIZ UDPGothic"/>
                <ns1:ea typeface="BIZ UDPGothic"/>
                <ns1:cs typeface="BIZ UDPGothic"/>
                <ns1:sym typeface="BIZ UDPGothic"/>
              </ns1:endParaRPr>
            </ns1:p>
          </ns0:txBody>
        </ns0:sp>
        <ns0:grpSp>
          <ns0:nvGrpSpPr>
            <ns0:cNvPr id="806" name="Google Shape;806;p31"/>
            <ns0:cNvGrpSpPr/>
            <ns0:nvPr/>
          </ns0:nvGrpSpPr>
          <ns0:grpSpPr>
            <ns1:xfrm>
              <ns1:off x="661722" y="1760197"/>
              <ns1:ext cx="663593" cy="663593"/>
              <ns1:chOff x="237744" y="2139837"/>
              <ns1:chExt cx="828885" cy="828885"/>
            </ns1:xfrm>
          </ns0:grpSpPr>
          <ns0:sp>
            <ns0:nvSpPr>
              <ns0:cNvPr id="807" name="Google Shape;807;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8" name="Google Shape;808;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9" name="Google Shape;809;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0" name="Google Shape;810;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1" name="Google Shape;811;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12" name="Google Shape;812;p31"/>
            <ns0:cNvGrpSpPr/>
            <ns0:nvPr/>
          </ns0:nvGrpSpPr>
          <ns0:grpSpPr>
            <ns1:xfrm>
              <ns1:off x="9526607" y="2584378"/>
              <ns1:ext cx="663593" cy="663593"/>
              <ns1:chOff x="237744" y="2139837"/>
              <ns1:chExt cx="828885" cy="828885"/>
            </ns1:xfrm>
          </ns0:grpSpPr>
          <ns0:sp>
            <ns0:nvSpPr>
              <ns0:cNvPr id="813" name="Google Shape;813;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4" name="Google Shape;814;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5" name="Google Shape;815;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6" name="Google Shape;816;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7" name="Google Shape;817;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18" name="Google Shape;818;p31"/>
            <ns0:cNvSpPr/>
            <ns0:nvPr/>
          </ns0:nvSpPr>
          <ns0:spPr>
            <ns1:xfrm>
              <ns1:off x="2028085" y="1640778"/>
              <ns1:ext cx="3462528" cy="750588"/>
            </ns1:xfrm>
            <ns1:prstGeom prst="wedgeRoundRectCallout">
              <ns1:avLst>
                <ns1:gd fmla="val -67576" name="adj1"/>
                <ns1:gd fmla="val 9984"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9" name="Google Shape;819;p31"/>
            <ns0:cNvSpPr txBox="1"/>
            <ns0:nvPr/>
          </ns0:nvSpPr>
          <ns0:spPr>
            <ns1:xfrm>
              <ns1:off x="2466049" y="1691700"/>
              <ns1:ext cx="2586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集客もいいし、</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商談に繋がっています</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820" name="Google Shape;820;p31"/>
            <ns0:cNvCxnSpPr/>
            <ns0:nvPr/>
          </ns0:nvCxnSpPr>
          <ns0:spPr>
            <ns1:xfrm>
              <ns1:off x="634709" y="1677353"/>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21" name="Google Shape;821;p31"/>
            <ns0:cNvCxnSpPr/>
            <ns0:nvPr/>
          </ns0:nvCxnSpPr>
          <ns0:spPr>
            <ns1:xfrm>
              <ns1:off x="571659" y="1784459"/>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nvGrpSpPr>
            <ns0:cNvPr id="822" name="Google Shape;822;p31"/>
            <ns0:cNvGrpSpPr/>
            <ns0:nvPr/>
          </ns0:nvGrpSpPr>
          <ns0:grpSpPr>
            <ns1:xfrm>
              <ns1:off x="10156999" y="1542644"/>
              <ns1:ext cx="843046" cy="664977"/>
              <ns1:chOff x="1509459" y="3399061"/>
              <ns1:chExt cx="843046" cy="664977"/>
            </ns1:xfrm>
          </ns0:grpSpPr>
          <ns0:grpSp>
            <ns0:nvGrpSpPr>
              <ns0:cNvPr id="823" name="Google Shape;823;p31"/>
              <ns0:cNvGrpSpPr/>
              <ns0:nvPr/>
            </ns0:nvGrpSpPr>
            <ns0:grpSpPr>
              <ns1:xfrm>
                <ns1:off x="1509459" y="3400445"/>
                <ns1:ext cx="663593" cy="663593"/>
                <ns1:chOff x="237744" y="2139837"/>
                <ns1:chExt cx="828885" cy="828885"/>
              </ns1:xfrm>
            </ns0:grpSpPr>
            <ns0:sp>
              <ns0:nvSpPr>
                <ns0:cNvPr id="824" name="Google Shape;824;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5" name="Google Shape;825;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6" name="Google Shape;826;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7" name="Google Shape;827;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8" name="Google Shape;828;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29" name="Google Shape;829;p31"/>
              <ns0:cNvGrpSpPr/>
              <ns0:nvPr/>
            </ns0:nvGrpSpPr>
            <ns0:grpSpPr>
              <ns1:xfrm rot="5620264">
                <ns1:off x="2192012" y="3394131"/>
                <ns1:ext cx="145895" cy="166090"/>
                <ns1:chOff x="2050345" y="3723892"/>
                <ns1:chExt cx="145895" cy="166090"/>
              </ns1:xfrm>
            </ns0:grpSpPr>
            <ns0:cxnSp>
              <ns0:nvCxnSpPr>
                <ns0:cNvPr id="830" name="Google Shape;830;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1" name="Google Shape;831;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grpSp>
        <ns0:grpSp>
          <ns0:nvGrpSpPr>
            <ns0:cNvPr id="832" name="Google Shape;832;p31"/>
            <ns0:cNvGrpSpPr/>
            <ns0:nvPr/>
          </ns0:nvGrpSpPr>
          <ns0:grpSpPr>
            <ns1:xfrm rot="-835720">
              <ns1:off x="9332478" y="2614243"/>
              <ns1:ext cx="145895" cy="166090"/>
              <ns1:chOff x="2050345" y="3723892"/>
              <ns1:chExt cx="145895" cy="166090"/>
            </ns1:xfrm>
          </ns0:grpSpPr>
          <ns0:cxnSp>
            <ns0:nvCxnSpPr>
              <ns0:cNvPr id="833" name="Google Shape;833;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4" name="Google Shape;834;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cxnSp>
          <ns0:nvCxnSpPr>
            <ns0:cNvPr id="835" name="Google Shape;835;p31"/>
            <ns0:cNvCxnSpPr/>
            <ns0:nvPr/>
          </ns0:nvCxnSpPr>
          <ns0:spPr>
            <ns1:xfrm>
              <ns1:off x="514319" y="1884406"/>
              <ns1:ext cx="101391" cy="18901"/>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sp>
        <ns0:nvSpPr>
          <ns0:cNvPr id="836" name="Google Shape;836;p31"/>
          <ns0:cNvSpPr txBox="1"/>
          <ns0:nvPr/>
        </ns0:nvSpPr>
        <ns0:spPr>
          <ns1:xfrm>
            <ns1:off x="1229415" y="5377031"/>
            <ns1:ext cx="9602400" cy="14772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そのようなお客様向けに</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「マジセミ倶楽部加</ns1:t>
            </ns1:r>
            <ns1:r>
              <ns1:rPr b="1" i="0" lang="ja-JP" sz="2400" u="none" cap="none" strike="noStrike">
                <ns1:solidFill>
                  <ns1:schemeClr val="accent5"/>
                </ns1:solidFill>
                <ns1:latin typeface="BIZ UDPGothic"/>
                <ns1:ea typeface="BIZ UDPGothic"/>
                <ns1:cs typeface="BIZ UDPGothic"/>
                <ns1:sym typeface="BIZ UDPGothic"/>
              </ns1:rPr>
              <ns1:t>入時初回20名無料</ns1:t>
            </ns1:r>
            <ns1:r>
              <ns1:rPr b="0" i="0" lang="ja-JP" sz="2400" u="none" cap="none" strike="noStrike">
                <ns1:solidFill>
                  <ns1:schemeClr val="lt1"/>
                </ns1:solidFill>
                <ns1:latin typeface="BIZ UDPGothic"/>
                <ns1:ea typeface="BIZ UDPGothic"/>
                <ns1:cs typeface="BIZ UDPGothic"/>
                <ns1:sym typeface="BIZ UDPGothic"/>
              </ns1:rPr>
              <ns1:t>」キャンペーンをご</ns1:t>
            </ns1:r>
            <ns1:r>
              <ns1:rPr b="0" i="0" lang="ja-JP" sz="1800" u="none" cap="none" strike="noStrike">
                <ns1:solidFill>
                  <ns1:schemeClr val="lt1"/>
                </ns1:solidFill>
                <ns1:latin typeface="BIZ UDPGothic"/>
                <ns1:ea typeface="BIZ UDPGothic"/>
                <ns1:cs typeface="BIZ UDPGothic"/>
                <ns1:sym typeface="BIZ UDPGothic"/>
              </ns1:rPr>
              <ns1:t>用意しています。</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3600"/>
              <ns1:buFont typeface="Arial"/>
              <ns1:buNone/>
            </ns1:pPr>
            <ns1:r>
              <ns1:rPr b="0" i="0" lang="ja-JP" sz="3200" u="none" cap="none" strike="noStrike">
                <ns1:solidFill>
                  <ns1:schemeClr val="lt1"/>
                </ns1:solidFill>
                <ns1:latin typeface="BIZ UDPGothic"/>
                <ns1:ea typeface="BIZ UDPGothic"/>
                <ns1:cs typeface="BIZ UDPGothic"/>
                <ns1:sym typeface="BIZ UDPGothic"/>
              </ns1:rPr>
              <ns1:t>ぜひマジセミをお試し下さい！</ns1:t>
            </ns1:r>
            <ns1:endParaRPr b="0" i="0" sz="3200" u="none" cap="none" strike="noStrike">
              <ns1:solidFill>
                <ns1:schemeClr val="lt1"/>
              </ns1:solidFill>
              <ns1:latin typeface="BIZ UDPGothic"/>
              <ns1:ea typeface="BIZ UDPGothic"/>
              <ns1:cs typeface="BIZ UDPGothic"/>
              <ns1:sym typeface="BIZ UDPGothic"/>
            </ns1:endParaRPr>
          </ns1:p>
        </ns0:txBody>
      </ns0:sp>
      <ns0:sp>
        <ns0:nvSpPr>
          <ns0:cNvPr id="837" name="Google Shape;837;p31"/>
          <ns0:cNvSpPr txBox="1"/>
          <ns0:nvPr/>
        </ns0:nvSpPr>
        <ns0:spPr>
          <ns1:xfrm>
            <ns1:off x="694000" y="4217851"/>
            <ns1:ext cx="10803900" cy="1316877"/>
          </ns1:xfrm>
          <ns1:prstGeom prst="rect">
            <ns1:avLst/>
          </ns1:prstGeom>
          <ns1:noFill/>
          <ns1:ln>
            <ns1:noFill/>
          </ns1:ln>
        </ns0:spPr>
        <ns0:txBody>
          <ns1:bodyPr anchorCtr="0" anchor="t" bIns="45700" lIns="91425" spcFirstLastPara="1" rIns="91425" wrap="square" tIns="45700">
            <ns1:normAutofit/>
          </ns1:bodyPr>
          <ns1:lstStyle/>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「本当にターゲット企業が来るのだろうか？」</ns1:t>
            </ns1:r>
            <ns1:endParaRPr b="1" i="0" sz="2800" u="none" cap="none" strike="noStrike">
              <ns1:solidFill>
                <ns1:srgbClr val="FAEFB1"/>
              </ns1:solidFill>
              <ns1:latin typeface="BIZ UDPGothic"/>
              <ns1:ea typeface="BIZ UDPGothic"/>
              <ns1:cs typeface="BIZ UDPGothic"/>
              <ns1:sym typeface="BIZ UDPGothic"/>
            </ns1:endParaRPr>
          </ns1:p>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「どのくらいオペレーションが楽になるのだろうか？」</ns1:t>
            </ns1:r>
            <ns1:endParaRPr b="1" i="0" sz="2800" u="none" cap="none" strike="noStrike">
              <ns1:solidFill>
                <ns1:srgbClr val="FAEFB1"/>
              </ns1:solidFill>
              <ns1:latin typeface="BIZ UDPGothic"/>
              <ns1:ea typeface="BIZ UDPGothic"/>
              <ns1:cs typeface="BIZ UDPGothic"/>
              <ns1:sym typeface="BIZ UDPGothic"/>
            </ns1:endParaRPr>
          </ns1:p>
        </ns0:txBody>
      </ns0:sp>
      <ns0:sp>
        <ns0:nvSpPr>
          <ns0:cNvPr id="838" name="Google Shape;838;p3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839" name="Google Shape;839;p31"/>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2.xml><?xml version="1.0" encoding="utf-8"?>
<ns0:sld xmlns:ns0="http://schemas.openxmlformats.org/presentationml/2006/main" xmlns:ns1="http://schemas.openxmlformats.org/drawingml/2006/main">
  <ns0:cSld>
    <ns0:spTree>
      <ns0:nvGrpSpPr>
        <ns0:cNvPr id="844" name="Shape 844"/>
        <ns0:cNvGrpSpPr/>
        <ns0:nvPr/>
      </ns0:nvGrpSpPr>
      <ns0:grpSpPr>
        <ns1:xfrm>
          <ns1:off x="0" y="0"/>
          <ns1:ext cx="0" cy="0"/>
          <ns1:chOff x="0" y="0"/>
          <ns1:chExt cx="0" cy="0"/>
        </ns1:xfrm>
      </ns0:grpSpPr>
      <ns0:sp>
        <ns0:nvSpPr>
          <ns0:cNvPr id="845" name="Google Shape;845;p32"/>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（ご参考）その他の情報</ns1:t>
            </ns1:r>
            <ns1:endParaRPr b="0" i="0" sz="1400" u="none" cap="none" strike="noStrike">
              <ns1:solidFill>
                <ns1:srgbClr val="000000"/>
              </ns1:solidFill>
              <ns1:latin typeface="Arial"/>
              <ns1:ea typeface="Arial"/>
              <ns1:cs typeface="Arial"/>
              <ns1:sym typeface="Arial"/>
            </ns1:endParaRPr>
          </ns1:p>
        </ns0:txBody>
      </ns0:sp>
      <ns0:sp>
        <ns0:nvSpPr>
          <ns0:cNvPr id="846" name="Google Shape;846;p3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47" name="Google Shape;847;p32"/>
          <ns0:cNvSpPr txBox="1"/>
          <ns0:nvPr/>
        </ns0:nvSpPr>
        <ns0:spPr>
          <ns1:xfrm>
            <ns1:off x="1361529" y="2392740"/>
            <ns1:ext cx="3417989"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～後ほどご確認ください～</ns1:t>
            </ns1:r>
            <ns1:endParaRPr b="0" i="0" sz="20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33.xml><?xml version="1.0" encoding="utf-8"?>
<ns0:sld xmlns:ns0="http://schemas.openxmlformats.org/presentationml/2006/main" xmlns:ns1="http://schemas.openxmlformats.org/drawingml/2006/main" xmlns:ns2="http://schemas.openxmlformats.org/officeDocument/2006/relationships">
  <ns0:cSld>
    <ns0:spTree>
      <ns0:nvGrpSpPr>
        <ns0:cNvPr id="851" name="Shape 851"/>
        <ns0:cNvGrpSpPr/>
        <ns0:nvPr/>
      </ns0:nvGrpSpPr>
      <ns0:grpSpPr>
        <ns1:xfrm>
          <ns1:off x="0" y="0"/>
          <ns1:ext cx="0" cy="0"/>
          <ns1:chOff x="0" y="0"/>
          <ns1:chExt cx="0" cy="0"/>
        </ns1:xfrm>
      </ns0:grpSpPr>
      <ns0:sp>
        <ns0:nvSpPr>
          <ns0:cNvPr id="852" name="Google Shape;852;p33"/>
          <ns0:cNvSpPr/>
          <ns0:nvPr/>
        </ns0:nvSpPr>
        <ns0:spPr>
          <ns1:xfrm>
            <ns1:off x="301520" y="1599912"/>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53" name="Google Shape;853;p33"/>
          <ns0:cNvSpPr txBox="1"/>
          <ns0:nvPr/>
        </ns0:nvSpPr>
        <ns0:spPr>
          <ns1:xfrm>
            <ns1:off x="801958" y="2256028"/>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854" name="Google Shape;854;p33"/>
          <ns0:cNvPicPr preferRelativeResize="0"/>
          <ns0:nvPr/>
        </ns0:nvPicPr>
        <ns0:blipFill rotWithShape="1">
          <ns1:blip ns2:embed="rId3">
            <ns1:alphaModFix/>
          </ns1:blip>
          <ns1:srcRect b="0" l="0" r="0" t="0"/>
          <ns1:stretch/>
        </ns0:blipFill>
        <ns0:spPr>
          <ns1:xfrm>
            <ns1:off x="1057966" y="1710082"/>
            <ns1:ext cx="538210" cy="543336"/>
          </ns1:xfrm>
          <ns1:prstGeom prst="rect">
            <ns1:avLst/>
          </ns1:prstGeom>
          <ns1:noFill/>
          <ns1:ln>
            <ns1:noFill/>
          </ns1:ln>
        </ns0:spPr>
      </ns0:pic>
      <ns0:cxnSp>
        <ns0:nvCxnSpPr>
          <ns0:cNvPr id="855" name="Google Shape;855;p3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856" name="Google Shape;856;p3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57" name="Google Shape;857;p33"/>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858" name="Google Shape;858;p33"/>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859" name="Google Shape;859;p33"/>
          <ns0:cNvSpPr txBox="1"/>
          <ns0:nvPr/>
        </ns0:nvSpPr>
        <ns0:spPr>
          <ns1:xfrm>
            <ns1:off x="252548" y="763664"/>
            <ns1:ext cx="607475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貴社のウェビナー運営を代行</ns1:t>
            </ns1:r>
            <ns1:endParaRPr b="0" i="0" sz="1400" u="none" cap="none" strike="noStrike">
              <ns1:solidFill>
                <ns1:srgbClr val="000000"/>
              </ns1:solidFill>
              <ns1:latin typeface="Arial"/>
              <ns1:ea typeface="Arial"/>
              <ns1:cs typeface="Arial"/>
              <ns1:sym typeface="Arial"/>
            </ns1:endParaRPr>
          </ns1:p>
        </ns0:txBody>
      </ns0:sp>
      <ns0:sp>
        <ns0:nvSpPr>
          <ns0:cNvPr id="860" name="Google Shape;860;p33"/>
          <ns0:cNvSpPr/>
          <ns0:nvPr/>
        </ns0:nvSpPr>
        <ns0:spPr>
          <ns1:xfrm>
            <ns1:off x="301520" y="1586760"/>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1" name="Google Shape;861;p33"/>
          <ns0:cNvSpPr txBox="1"/>
          <ns0:nvPr/>
        </ns0:nvSpPr>
        <ns0:spPr>
          <ns1:xfrm>
            <ns1:off x="2117479" y="1663570"/>
            <ns1:ext cx="989672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専任の企画担当が、タイトル・告知文を作成します！</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862" name="Google Shape;862;p33"/>
          <ns0:cNvSpPr/>
          <ns0:nvPr/>
        </ns0:nvSpPr>
        <ns0:spPr>
          <ns1:xfrm>
            <ns1:off x="301520" y="4108282"/>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3" name="Google Shape;863;p33"/>
          <ns0:cNvSpPr txBox="1"/>
          <ns0:nvPr/>
        </ns0:nvSpPr>
        <ns0:spPr>
          <ns1:xfrm>
            <ns1:off x="2145538" y="2189387"/>
            <ns1:ext cx="9865549"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IT知識を有したマジセミの企画専任担当者が、集客と商談化を実現するウェビナー企画を一緒に作り上げていきます。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4" name="Google Shape;864;p33"/>
          <ns0:cNvSpPr/>
          <ns0:nvPr/>
        </ns0:nvSpPr>
        <ns0:spPr>
          <ns1:xfrm>
            <ns1:off x="301520" y="4102056"/>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65" name="Google Shape;865;p33"/>
          <ns0:cNvSpPr txBox="1"/>
          <ns0:nvPr/>
        </ns0:nvSpPr>
        <ns0:spPr>
          <ns1:xfrm>
            <ns1:off x="2117479" y="4165714"/>
            <ns1:ext cx="9896721" cy="4308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200"/>
              <ns1:buFont typeface="Arial"/>
              <ns1:buNone/>
            </ns1:pPr>
            <ns1:r>
              <ns1:rPr b="1" i="0" lang="ja-JP" sz="2200" u="none" cap="none" strike="noStrike">
                <ns1:solidFill>
                  <ns1:schemeClr val="lt1"/>
                </ns1:solidFill>
                <ns1:latin typeface="BIZ UDPGothic"/>
                <ns1:ea typeface="BIZ UDPGothic"/>
                <ns1:cs typeface="BIZ UDPGothic"/>
                <ns1:sym typeface="BIZ UDPGothic"/>
              </ns1:rPr>
              <ns1:t>アテンダント（セミナー事務局）がウェビナー開催までサポートします！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6" name="Google Shape;866;p33"/>
          <ns0:cNvSpPr txBox="1"/>
          <ns0:nvPr/>
        </ns0:nvSpPr>
        <ns0:spPr>
          <ns1:xfrm>
            <ns1:off x="2145539" y="4602631"/>
            <ns1:ext cx="986554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An attendant with experience in organizing 1,000 seminars annually will accompany you until the seminar is held.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Feel free to consult us with any concerns!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7" name="Google Shape;867;p33"/>
          <ns0:cNvSpPr txBox="1"/>
          <ns0:nvPr/>
        </ns0:nvSpPr>
        <ns0:spPr>
          <ns1:xfrm>
            <ns1:off x="461083" y="4664218"/>
            <ns1:ext cx="1630376"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Attendant</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 Secretariat)</ns1:t>
            </ns1:r>
            <ns1:endParaRPr b="0" i="0" sz="11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868" name="Google Shape;868;p33"/>
          <ns0:cNvPicPr preferRelativeResize="0"/>
          <ns0:nvPr/>
        </ns0:nvPicPr>
        <ns0:blipFill rotWithShape="1">
          <ns1:blip ns2:embed="rId4">
            <ns1:alphaModFix/>
          </ns1:blip>
          <ns1:srcRect b="0" l="0" r="0" t="0"/>
          <ns1:stretch/>
        </ns0:blipFill>
        <ns0:spPr>
          <ns1:xfrm>
            <ns1:off x="954179" y="4141747"/>
            <ns1:ext cx="644185" cy="548242"/>
          </ns1:xfrm>
          <ns1:prstGeom prst="rect">
            <ns1:avLst/>
          </ns1:prstGeom>
          <ns1:noFill/>
          <ns1:ln>
            <ns1:noFill/>
          </ns1:ln>
        </ns0:spPr>
      </ns0:pic>
      <ns0:sp>
        <ns0:nvSpPr>
          <ns0:cNvPr id="869" name="Google Shape;869;p33"/>
          <ns0:cNvSpPr/>
          <ns0:nvPr/>
        </ns0:nvSpPr>
        <ns0:spPr>
          <ns1:xfrm>
            <ns1:off x="584950" y="2832425"/>
            <ns1:ext cx="2703300" cy="1098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Final application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enter product name, product information, target, and pain points into the management system.</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870" name="Google Shape;870;p33"/>
          <ns0:cNvSpPr txBox="1"/>
          <ns0:nvPr/>
        </ns0:nvSpPr>
        <ns0:spPr>
          <ns1:xfrm>
            <ns1:off x="6775924" y="3421089"/>
            <ns1:ext cx="87556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By email</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Confirmation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1" name="Google Shape;871;p33"/>
          <ns0:cNvSpPr txBox="1"/>
          <ns0:nvPr/>
        </ns0:nvSpPr>
        <ns0:spPr>
          <ns1:xfrm>
            <ns1:off x="10469220" y="2861070"/>
            <ns1:ext cx="1239300" cy="954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 our company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 publishing</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of the recruitment page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2" name="Google Shape;872;p33"/>
          <ns0:cNvSpPr/>
          <ns0:nvPr/>
        </ns0:nvSpPr>
        <ns0:spPr>
          <ns1:xfrm>
            <ns1:off x="391150" y="2744400"/>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STEP1</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3" name="Google Shape;873;p33"/>
          <ns0:cNvSpPr/>
          <ns0:nvPr/>
        </ns0:nvSpPr>
        <ns0:spPr>
          <ns1:xfrm>
            <ns1:off x="3560225" y="2845325"/>
            <ns1:ext cx="3192900" cy="10860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hold a one-hour online meeting.</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align details based on preliminary information.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4" name="Google Shape;874;p33"/>
          <ns0:cNvSpPr/>
          <ns0:nvPr/>
        </ns0:nvSpPr>
        <ns0:spPr>
          <ns1:xfrm>
            <ns1:off x="3405126" y="2744400"/>
            <ns1:ext cx="7464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STEP2</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5" name="Google Shape;875;p33"/>
          <ns0:cNvSpPr/>
          <ns0:nvPr/>
        </ns0:nvSpPr>
        <ns0:spPr>
          <ns1:xfrm>
            <ns1:off x="7651475" y="2868325"/>
            <ns1:ext cx="2663400" cy="1062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企画FIX</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6" name="Google Shape;876;p33"/>
          <ns0:cNvSpPr/>
          <ns0:nvPr/>
        </ns0:nvSpPr>
        <ns0:spPr>
          <ns1:xfrm>
            <ns1:off x="7523242" y="2754425"/>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STEP3</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7" name="Google Shape;877;p33"/>
          <ns0:cNvSpPr/>
          <ns0:nvPr/>
        </ns0:nvSpPr>
        <ns0:spPr>
          <ns1:xfrm rot="5400000">
            <ns1:off x="10267163" y="3251764"/>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8" name="Google Shape;878;p33"/>
          <ns0:cNvSpPr/>
          <ns0:nvPr/>
        </ns0:nvSpPr>
        <ns0:spPr>
          <ns1:xfrm rot="5400000">
            <ns1:off x="6706885" y="3225002"/>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9" name="Google Shape;879;p33"/>
          <ns0:cNvSpPr/>
          <ns0:nvPr/>
        </ns0:nvSpPr>
        <ns0:spPr>
          <ns1:xfrm rot="5400000">
            <ns1:off x="3234851" y="322498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0" name="Google Shape;880;p33"/>
          <ns0:cNvSpPr/>
          <ns0:nvPr/>
        </ns0:nvSpPr>
        <ns0:spPr>
          <ns1:xfrm>
            <ns1:off x="594603" y="5271240"/>
            <ns1:ext cx="214190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Recruitment page publication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Creation of application page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1" name="Google Shape;881;p33"/>
          <ns0:cNvSpPr/>
          <ns0:nvPr/>
        </ns0:nvSpPr>
        <ns0:spPr>
          <ns1:xfrm>
            <ns1:off x="400814"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STEP4</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2" name="Google Shape;882;p33"/>
          <ns0:cNvSpPr/>
          <ns0:nvPr/>
        </ns0:nvSpPr>
        <ns0:spPr>
          <ns1:xfrm rot="5400000">
            <ns1:off x="2685716"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3" name="Google Shape;883;p33"/>
          <ns0:cNvSpPr/>
          <ns0:nvPr/>
        </ns0:nvSpPr>
        <ns0:spPr>
          <ns1:xfrm>
            <ns1:off x="3404538" y="5271240"/>
            <ns1:ext cx="1708047"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Handling of applicants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・Inquiry respo</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nse
・Reminders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・Issuance of participation URL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4" name="Google Shape;884;p33"/>
          <ns0:cNvSpPr/>
          <ns0:nvPr/>
        </ns0:nvSpPr>
        <ns0:spPr>
          <ns1:xfrm>
            <ns1:off x="2776895"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 5</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885" name="Google Shape;885;p33"/>
          <ns0:cNvSpPr/>
          <ns0:nvPr/>
        </ns0:nvSpPr>
        <ns0:spPr>
          <ns1:xfrm rot="5400000">
            <ns1:off x="5061797"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6" name="Google Shape;886;p33"/>
          <ns0:cNvSpPr/>
          <ns0:nvPr/>
        </ns0:nvSpPr>
        <ns0:spPr>
          <ns1:xfrm>
            <ns1:off x="5415676" y="5258088"/>
            <ns1:ext cx="267548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Rehearsal</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・Confirmation of the day's flow and re</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quests
・Check the speaker's connection</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 environment
・Check preparation status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7" name="Google Shape;887;p33"/>
          <ns0:cNvSpPr/>
          <ns0:nvPr/>
        </ns0:nvSpPr>
        <ns0:spPr>
          <ns1:xfrm>
            <ns1:off x="5170572" y="5220864"/>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STEP6</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8" name="Google Shape;888;p33"/>
          <ns0:cNvSpPr/>
          <ns0:nvPr/>
        </ns0:nvSpPr>
        <ns0:spPr>
          <ns1:xfrm rot="5400000">
            <ns1:off x="8052274" y="5726866"/>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9" name="Google Shape;889;p33"/>
          <ns0:cNvSpPr/>
          <ns0:nvPr/>
        </ns0:nvSpPr>
        <ns0:spPr>
          <ns1:xfrm>
            <ns1:off x="8359402" y="5246604"/>
            <ns1:ext cx="1640054"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On the day</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・Survey collection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90" name="Google Shape;890;p33"/>
          <ns0:cNvSpPr/>
          <ns0:nvPr/>
        </ns0:nvSpPr>
        <ns0:spPr>
          <ns1:xfrm rot="5400000">
            <ns1:off x="9954035"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1" name="Google Shape;891;p33"/>
          <ns0:cNvSpPr/>
          <ns0:nvPr/>
        </ns0:nvSpPr>
        <ns0:spPr>
          <ns1:xfrm>
            <ns1:off x="10267700" y="5261235"/>
            <ns1:ext cx="1371094" cy="1166896"/>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Report creation</ns1:t>
            </ns1:r>
            <ns1:endParaRPr b="0" i="0" sz="1050" u="none" cap="none" strike="noStrike">
              <ns1:solidFill>
                <ns1:schemeClr val="accent4"/>
              </ns1:solidFill>
              <ns1:latin typeface="BIZ UDPGothic"/>
              <ns1:ea typeface="BIZ UDPGothic"/>
              <ns1:cs typeface="BIZ UDPGothic"/>
              <ns1:sym typeface="BIZ UDPGothic"/>
            </ns1:endParaRPr>
          </ns1:p>
        </ns0:txBody>
      </ns0:sp>
      <ns0:grpSp>
        <ns0:nvGrpSpPr>
          <ns0:cNvPr id="892" name="Google Shape;892;p33"/>
          <ns0:cNvGrpSpPr/>
          <ns0:nvPr/>
        </ns0:nvGrpSpPr>
        <ns0:grpSpPr>
          <ns1:xfrm rot="-721227">
            <ns1:off x="7013610" y="2941875"/>
            <ns1:ext cx="379952" cy="459675"/>
            <ns1:chOff x="5943600" y="6791161"/>
            <ns1:chExt cx="1056873" cy="1265969"/>
          </ns1:xfrm>
        </ns0:grpSpPr>
        <ns0:sp>
          <ns0:nvSpPr>
            <ns0:cNvPr id="893" name="Google Shape;893;p33"/>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94" name="Google Shape;894;p33"/>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95" name="Google Shape;895;p33"/>
          <ns0:cNvSpPr/>
          <ns0:nvPr/>
        </ns0:nvSpPr>
        <ns0:spPr>
          <ns1:xfrm rot="5400000">
            <ns1:off x="321042"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896" name="Google Shape;896;p33"/>
          <ns0:cNvGrpSpPr/>
          <ns0:nvPr/>
        </ns0:nvGrpSpPr>
        <ns0:grpSpPr>
          <ns1:xfrm>
            <ns1:off x="7366270" y="5034687"/>
            <ns1:ext cx="875622" cy="678944"/>
            <ns1:chOff x="7366270" y="5034687"/>
            <ns1:chExt cx="875622" cy="678944"/>
          </ns1:xfrm>
        </ns0:grpSpPr>
        <ns0:sp>
          <ns0:nvSpPr>
            <ns0:cNvPr id="897" name="Google Shape;897;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8" name="Google Shape;898;p33"/>
            <ns0:cNvSpPr txBox="1"/>
            <ns0:nvPr/>
          </ns0:nvSpPr>
          <ns0:spPr>
            <ns1:xfrm>
              <ns1:off x="7366270" y="5386269"/>
              <ns1:ext cx="875622" cy="2461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Cast</ns1:t>
              </ns1:r>
              <ns1:endParaRPr b="0" i="0" sz="100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899" name="Google Shape;899;p33"/>
            <ns0:cNvPicPr preferRelativeResize="0"/>
            <ns0:nvPr/>
          </ns0:nvPicPr>
          <ns0:blipFill rotWithShape="1">
            <ns1:blip ns2:embed="rId5">
              <ns1:alphaModFix/>
            </ns1:blip>
            <ns1:srcRect b="15736" l="0" r="0" t="0"/>
            <ns1:stretch/>
          </ns0:blipFill>
          <ns0:spPr>
            <ns1:xfrm>
              <ns1:off x="7638252" y="5056360"/>
              <ns1:ext cx="437032" cy="368257"/>
            </ns1:xfrm>
            <ns1:prstGeom prst="rect">
              <ns1:avLst/>
            </ns1:prstGeom>
            <ns1:noFill/>
            <ns1:ln>
              <ns1:noFill/>
            </ns1:ln>
          </ns0:spPr>
        </ns0:pic>
        <ns0:pic>
          <ns0:nvPicPr>
            <ns0:cNvPr descr="無線マイク 単色塗りつぶし" id="900" name="Google Shape;900;p33"/>
            <ns0:cNvPicPr preferRelativeResize="0"/>
            <ns0:nvPr/>
          </ns0:nvPicPr>
          <ns0:blipFill rotWithShape="1">
            <ns1:blip ns2:embed="rId6">
              <ns1:alphaModFix/>
            </ns1:blip>
            <ns1:srcRect b="0" l="0" r="0" t="0"/>
            <ns1:stretch/>
          </ns0:blipFill>
          <ns0:spPr>
            <ns1:xfrm>
              <ns1:off x="7531374" y="5184078"/>
              <ns1:ext cx="250314" cy="250314"/>
            </ns1:xfrm>
            <ns1:prstGeom prst="rect">
              <ns1:avLst/>
            </ns1:prstGeom>
            <ns1:noFill/>
            <ns1:ln>
              <ns1:noFill/>
            </ns1:ln>
          </ns0:spPr>
        </ns0:pic>
      </ns0:grpSp>
      <ns0:grpSp>
        <ns0:nvGrpSpPr>
          <ns0:cNvPr id="901" name="Google Shape;901;p33"/>
          <ns0:cNvGrpSpPr/>
          <ns0:nvPr/>
        </ns0:nvGrpSpPr>
        <ns0:grpSpPr>
          <ns1:xfrm>
            <ns1:off x="9288838" y="5034687"/>
            <ns1:ext cx="875622" cy="678944"/>
            <ns1:chOff x="7366270" y="5034687"/>
            <ns1:chExt cx="875622" cy="678944"/>
          </ns1:xfrm>
        </ns0:grpSpPr>
        <ns0:sp>
          <ns0:nvSpPr>
            <ns0:cNvPr id="902" name="Google Shape;902;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03" name="Google Shape;903;p33"/>
            <ns0:cNvSpPr txBox="1"/>
            <ns0:nvPr/>
          </ns0:nvSpPr>
          <ns0:spPr>
            <ns1:xfrm>
              <ns1:off x="7366270" y="5386269"/>
              <ns1:ext cx="875622" cy="25387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accent4"/>
                  </ns1:solidFill>
                  <ns1:latin typeface="BIZ UDPGothic"/>
                  <ns1:ea typeface="BIZ UDPGothic"/>
                  <ns1:cs typeface="BIZ UDPGothic"/>
                  <ns1:sym typeface="BIZ UDPGothic"/>
                </ns1:rPr>
                <ns1:t>Cast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904" name="Google Shape;904;p33"/>
            <ns0:cNvPicPr preferRelativeResize="0"/>
            <ns0:nvPr/>
          </ns0:nvPicPr>
          <ns0:blipFill rotWithShape="1">
            <ns1:blip ns2:embed="rId5">
              <ns1:alphaModFix/>
            </ns1:blip>
            <ns1:srcRect b="15736" l="0" r="0" t="0"/>
            <ns1:stretch/>
          </ns0:blipFill>
          <ns0:spPr>
            <ns1:xfrm>
              <ns1:off x="7638252" y="5061676"/>
              <ns1:ext cx="437032" cy="368257"/>
            </ns1:xfrm>
            <ns1:prstGeom prst="rect">
              <ns1:avLst/>
            </ns1:prstGeom>
            <ns1:noFill/>
            <ns1:ln>
              <ns1:noFill/>
            </ns1:ln>
          </ns0:spPr>
        </ns0:pic>
        <ns0:pic>
          <ns0:nvPicPr>
            <ns0:cNvPr descr="無線マイク 単色塗りつぶし" id="905" name="Google Shape;905;p33"/>
            <ns0:cNvPicPr preferRelativeResize="0"/>
            <ns0:nvPr/>
          </ns0:nvPicPr>
          <ns0:blipFill rotWithShape="1">
            <ns1:blip ns2:embed="rId6">
              <ns1:alphaModFix/>
            </ns1:blip>
            <ns1:srcRect b="0" l="0" r="0" t="0"/>
            <ns1:stretch/>
          </ns0:blipFill>
          <ns0:spPr>
            <ns1:xfrm>
              <ns1:off x="7531374" y="5189394"/>
              <ns1:ext cx="250314" cy="250314"/>
            </ns1:xfrm>
            <ns1:prstGeom prst="rect">
              <ns1:avLst/>
            </ns1:prstGeom>
            <ns1:noFill/>
            <ns1:ln>
              <ns1:noFill/>
            </ns1:ln>
          </ns0:spPr>
        </ns0:pic>
      </ns0:grpSp>
      <ns0:sp>
        <ns0:nvSpPr>
          <ns0:cNvPr id="906" name="Google Shape;906;p3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07" name="Google Shape;907;p3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08" name="Google Shape;908;p3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4.xml><?xml version="1.0" encoding="utf-8"?>
<ns0:sld xmlns:ns0="http://schemas.openxmlformats.org/presentationml/2006/main" xmlns:ns1="http://schemas.openxmlformats.org/drawingml/2006/main" xmlns:ns2="http://schemas.openxmlformats.org/officeDocument/2006/relationships">
  <ns0:cSld>
    <ns0:spTree>
      <ns0:nvGrpSpPr>
        <ns0:cNvPr id="912" name="Shape 912"/>
        <ns0:cNvGrpSpPr/>
        <ns0:nvPr/>
      </ns0:nvGrpSpPr>
      <ns0:grpSpPr>
        <ns1:xfrm>
          <ns1:off x="0" y="0"/>
          <ns1:ext cx="0" cy="0"/>
          <ns1:chOff x="0" y="0"/>
          <ns1:chExt cx="0" cy="0"/>
        </ns1:xfrm>
      </ns0:grpSpPr>
      <ns0:sp>
        <ns0:nvSpPr>
          <ns0:cNvPr id="913" name="Google Shape;913;p34"/>
          <ns0:cNvSpPr/>
          <ns0:nvPr/>
        </ns0:nvSpPr>
        <ns0:spPr>
          <ns1:xfrm>
            <ns1:off x="285750" y="1549400"/>
            <ns1:ext cx="11472000" cy="65100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cxnSp>
        <ns0:nvCxnSpPr>
          <ns0:cNvPr id="914" name="Google Shape;914;p34"/>
          <ns0:cNvCxnSpPr/>
          <ns0:nvPr/>
        </ns0:nvCxnSpPr>
        <ns0:spPr>
          <ns1:xfrm>
            <ns1:off x="6350" y="79979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15" name="Google Shape;915;p34"/>
          <ns0:cNvSpPr/>
          <ns0:nvPr/>
        </ns0:nvSpPr>
        <ns0:spPr>
          <ns1:xfrm>
            <ns1:off x="12028601" y="-53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16" name="Google Shape;916;p34"/>
          <ns0:cNvSpPr txBox="1"/>
          <ns0:nvPr/>
        </ns0:nvSpPr>
        <ns0:spPr>
          <ns1:xfrm>
            <ns1:off x="221196" y="101835"/>
            <ns1:ext cx="6230400" cy="5862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17" name="Google Shape;917;p34"/>
          <ns0:cNvSpPr/>
          <ns0:nvPr/>
        </ns0:nvSpPr>
        <ns0:spPr>
          <ns1:xfrm>
            <ns1:off x="3015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918" name="Google Shape;918;p34"/>
          <ns0:cNvSpPr txBox="1"/>
          <ns0:nvPr/>
        </ns0:nvSpPr>
        <ns0:spPr>
          <ns1:xfrm>
            <ns1:off x="252730" y="765175"/>
            <ns1:ext cx="101301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Dedicated support from the planning stage</ns1:t>
            </ns1:r>
            <ns1:endParaRPr b="1" i="0" sz="3600" u="none" cap="none" strike="noStrike">
              <ns1:solidFill>
                <ns1:schemeClr val="accent4"/>
              </ns1:solidFill>
              <ns1:latin typeface="BIZ UDPGothic"/>
              <ns1:ea typeface="BIZ UDPGothic"/>
              <ns1:cs typeface="BIZ UDPGothic"/>
              <ns1:sym typeface="BIZ UDPGothic"/>
            </ns1:endParaRPr>
          </ns1:p>
        </ns0:txBody>
      </ns0:sp>
      <ns0:sp>
        <ns0:nvSpPr>
          <ns0:cNvPr id="919" name="Google Shape;919;p34"/>
          <ns0:cNvSpPr/>
          <ns0:nvPr/>
        </ns0:nvSpPr>
        <ns0:spPr>
          <ns1:xfrm>
            <ns1:off x="301625" y="1586865"/>
            <ns1:ext cx="11439600" cy="4909200"/>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　　　　　　　</ns1:t>
            </ns1:r>
            <ns1:endParaRPr b="0" i="0" sz="2800" u="none" cap="none" strike="noStrike">
              <ns1:solidFill>
                <ns1:schemeClr val="accent4"/>
              </ns1:solidFill>
              <ns1:latin typeface="BIZ UDPGothic"/>
              <ns1:ea typeface="BIZ UDPGothic"/>
              <ns1:cs typeface="BIZ UDPGothic"/>
              <ns1:sym typeface="BIZ UDPGothic"/>
            </ns1:endParaRPr>
          </ns1:p>
        </ns0:txBody>
      </ns0:sp>
      <ns0:sp>
        <ns0:nvSpPr>
          <ns0:cNvPr id="920" name="Google Shape;920;p34"/>
          <ns0:cNvSpPr txBox="1"/>
          <ns0:nvPr/>
        </ns0:nvSpPr>
        <ns0:spPr>
          <ns1:xfrm>
            <ns1:off x="373134" y="1582290"/>
            <ns1:ext cx="9896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Planning stage flow</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921" name="Google Shape;921;p34"/>
          <ns0:cNvSpPr txBox="1"/>
          <ns0:nvPr/>
        </ns0:nvSpPr>
        <ns0:spPr>
          <ns1:xfrm>
            <ns1:off x="9912350" y="5088255"/>
            <ns1:ext cx="15399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 publishing</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 of preparation for publication</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922" name="Google Shape;922;p34"/>
          <ns0:cNvSpPr/>
          <ns0:nvPr/>
        </ns0:nvSpPr>
        <ns0:spPr>
          <ns1:xfrm>
            <ns1:off x="3775491" y="2491250"/>
            <ns1:ext cx="3192900" cy="12288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hold a meeting for about one hour. We will propose promotional angles and align details.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3" name="Google Shape;923;p34"/>
          <ns0:cNvSpPr/>
          <ns0:nvPr/>
        </ns0:nvSpPr>
        <ns0:spPr>
          <ns1:xfrm>
            <ns1:off x="623300" y="4809895"/>
            <ns1:ext cx="2663400" cy="12849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Submission of proposal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creating the proposal, the planning manager will submit it via email.</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4" name="Google Shape;924;p34"/>
          <ns0:cNvSpPr/>
          <ns0:nvPr/>
        </ns0:nvSpPr>
        <ns0:spPr>
          <ns1:xfrm rot="5400000">
            <ns1:off x="9658098" y="5294579"/>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25" name="Google Shape;925;p34"/>
          <ns0:cNvSpPr txBox="1"/>
          <ns0:nvPr/>
        </ns0:nvSpPr>
        <ns0:spPr>
          <ns1:xfrm>
            <ns1:off x="10428204" y="170738"/>
            <ns1:ext cx="1542600" cy="472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6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Webinar</ns1:t>
            </ns1:r>
            <ns1:endParaRPr b="0" i="0" sz="1200" u="none" cap="none" strike="noStrike">
              <ns1:solidFill>
                <ns1:schemeClr val="accent4"/>
              </ns1:solidFill>
              <ns1:latin typeface="Arial"/>
              <ns1:ea typeface="Arial"/>
              <ns1:cs typeface="Arial"/>
              <ns1:sym typeface="Arial"/>
            </ns1:endParaRPr>
          </ns1:p>
          <ns1:p>
            <ns1:pPr indent="0" lvl="0" marL="0" marR="0" rtl="0" algn="r">
              <ns1:lnSpc>
                <ns1:spcPct val="106000"/>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Arial"/>
                <ns1:ea typeface="Arial"/>
                <ns1:cs typeface="Arial"/>
                <ns1:sym typeface="Arial"/>
              </ns1:rPr>
              <ns1:t>as a Service</ns1:t>
            </ns1:r>
            <ns1:endParaRPr b="0" i="0" sz="1200" u="none" cap="none" strike="noStrike">
              <ns1:solidFill>
                <ns1:srgbClr val="163F9B"/>
              </ns1:solidFill>
              <ns1:latin typeface="Arial"/>
              <ns1:ea typeface="Arial"/>
              <ns1:cs typeface="Arial"/>
              <ns1:sym typeface="Arial"/>
            </ns1:endParaRPr>
          </ns1:p>
        </ns0:txBody>
      </ns0:sp>
      <ns0:sp>
        <ns0:nvSpPr>
          <ns0:cNvPr id="926" name="Google Shape;926;p34"/>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27" name="Google Shape;927;p34"/>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
        <ns0:nvSpPr>
          <ns0:cNvPr id="928" name="Google Shape;928;p34"/>
          <ns0:cNvSpPr/>
          <ns0:nvPr/>
        </ns0:nvSpPr>
        <ns0:spPr>
          <ns1:xfrm>
            <ns1:off x="478800" y="2491335"/>
            <ns1:ext cx="28086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Preliminary preparation</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The planning manager will gather information on the seminar theme shared in advance and create a proposal for promotional angles.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29" name="Google Shape;929;p34"/>
          <ns0:cNvSpPr/>
          <ns0:nvPr/>
        </ns0:nvSpPr>
        <ns0:spPr>
          <ns1:xfrm>
            <ns1:off x="7450227" y="2491250"/>
            <ns1:ext cx="31929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Creation of proposal</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Based on the content aligned in the meeting, the planning manager will create a draft of the title and announcement text.</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30" name="Google Shape;930;p34"/>
          <ns0:cNvSpPr/>
          <ns0:nvPr/>
        </ns0:nvSpPr>
        <ns0:spPr>
          <ns1:xfrm>
            <ns1:off x="3788142" y="4809895"/>
            <ns1:ext cx="2663400" cy="1284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Confirmation of proposal content</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review the proposal content and share any feedback you may have.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1" name="Google Shape;931;p34"/>
          <ns0:cNvSpPr/>
          <ns0:nvPr/>
        </ns0:nvSpPr>
        <ns0:spPr>
          <ns1:xfrm>
            <ns1:off x="6958974" y="4723124"/>
            <ns1:ext cx="2663100" cy="14853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Finalization of proposal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Once the content review and feedback revisions are complete, 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2" name="Google Shape;932;p34"/>
          <ns0:cNvSpPr/>
          <ns0:nvPr/>
        </ns0:nvSpPr>
        <ns0:spPr>
          <ns1:xfrm>
            <ns1:off x="3359785"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3" name="Google Shape;933;p34"/>
          <ns0:cNvSpPr/>
          <ns0:nvPr/>
        </ns0:nvSpPr>
        <ns0:spPr>
          <ns1:xfrm>
            <ns1:off x="7024370"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4" name="Google Shape;934;p34"/>
          <ns0:cNvSpPr/>
          <ns0:nvPr/>
        </ns0:nvSpPr>
        <ns0:spPr>
          <ns1:xfrm>
            <ns1:off x="3359785" y="5332730"/>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5" name="Google Shape;935;p34"/>
          <ns0:cNvSpPr/>
          <ns0:nvPr/>
        </ns0:nvSpPr>
        <ns0:spPr>
          <ns1:xfrm>
            <ns1:off x="6528435" y="530542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936" name="Google Shape;936;p34"/>
          <ns0:cNvPicPr preferRelativeResize="0"/>
          <ns0:nvPr/>
        </ns0:nvPicPr>
        <ns0:blipFill rotWithShape="1">
          <ns1:blip ns2:embed="rId3">
            <ns1:alphaModFix/>
          </ns1:blip>
          <ns1:srcRect b="0" l="0" r="0" t="0"/>
          <ns1:stretch/>
        </ns0:blipFill>
        <ns0:spPr>
          <ns1:xfrm>
            <ns1:off x="1847850" y="3932555"/>
            <ns1:ext cx="7338060" cy="716280"/>
          </ns1:xfrm>
          <ns1:prstGeom prst="rect">
            <ns1:avLst/>
          </ns1:prstGeom>
          <ns1:noFill/>
          <ns1:ln>
            <ns1:noFill/>
          </ns1:ln>
        </ns0:spPr>
      </ns0:pic>
    </ns0:spTree>
  </ns0:cSld>
  <ns0:clrMapOvr>
    <ns1:masterClrMapping/>
  </ns0:clrMapOvr>
</ns0:sld>
</file>

<file path=ppt/slides/slide35.xml><?xml version="1.0" encoding="utf-8"?>
<ns0:sld xmlns:ns0="http://schemas.openxmlformats.org/presentationml/2006/main" xmlns:ns1="http://schemas.openxmlformats.org/drawingml/2006/main">
  <ns0:cSld>
    <ns0:spTree>
      <ns0:nvGrpSpPr>
        <ns0:cNvPr id="940" name="Shape 940"/>
        <ns0:cNvGrpSpPr/>
        <ns0:nvPr/>
      </ns0:nvGrpSpPr>
      <ns0:grpSpPr>
        <ns1:xfrm>
          <ns1:off x="0" y="0"/>
          <ns1:ext cx="0" cy="0"/>
          <ns1:chOff x="0" y="0"/>
          <ns1:chExt cx="0" cy="0"/>
        </ns1:xfrm>
      </ns0:grpSpPr>
      <ns0:sp>
        <ns0:nvSpPr>
          <ns0:cNvPr id="941" name="Google Shape;941;p35"/>
          <ns0:cNvSpPr/>
          <ns0:nvPr/>
        </ns0:nvSpPr>
        <ns0:spPr>
          <ns1:xfrm>
            <ns1:off x="4250012"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2" name="Google Shape;942;p35"/>
          <ns0:cNvSpPr/>
          <ns0:nvPr/>
        </ns0:nvSpPr>
        <ns0:spPr>
          <ns1:xfrm>
            <ns1:off x="4250013" y="1049700"/>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Distribution tools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43" name="Google Shape;943;p35"/>
          <ns0:cNvSpPr/>
          <ns0:nvPr/>
        </ns0:nvSpPr>
        <ns0:spPr>
          <ns1:xfrm>
            <ns1:off x="423395"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4" name="Google Shape;944;p35"/>
          <ns0:cNvSpPr txBox="1"/>
          <ns0:nvPr/>
        </ns0:nvSpPr>
        <ns0:spPr>
          <ns1:xfrm>
            <ns1:off x="278775" y="1511271"/>
            <ns1:ext cx="3971400" cy="6945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You can choose from 5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(Weekdays only *N</ns1:t>
            </ns1:r>
            <ns1:r>
              <ns1:rPr b="0" i="0" lang="ja-JP" sz="1100" u="none" cap="none" strike="noStrike">
                <ns1:solidFill>
                  <ns1:schemeClr val="accent4"/>
                </ns1:solidFill>
                <ns1:latin typeface="BIZ UDPGothic"/>
                <ns1:ea typeface="BIZ UDPGothic"/>
                <ns1:cs typeface="BIZ UDPGothic"/>
                <ns1:sym typeface="BIZ UDPGothic"/>
              </ns1:rPr>
              <ns1:t>o events on weeke</ns1:t>
            </ns1:r>
            <ns1:r>
              <ns1:rPr b="0" i="0" lang="ja-JP" sz="1400" u="none" cap="none" strike="noStrike">
                <ns1:solidFill>
                  <ns1:schemeClr val="accent4"/>
                </ns1:solidFill>
                <ns1:latin typeface="BIZ UDPGothic"/>
                <ns1:ea typeface="BIZ UDPGothic"/>
                <ns1:cs typeface="BIZ UDPGothic"/>
                <ns1:sym typeface="BIZ UDPGothic"/>
              </ns1:rPr>
              <ns1:t>nds or holidays)</ns1:t>
            </ns1:r>
            <ns1:endParaRPr b="0" i="0" sz="1400" u="none" cap="none" strike="noStrike">
              <ns1:solidFill>
                <ns1:schemeClr val="accent4"/>
              </ns1:solidFill>
              <ns1:latin typeface="BIZ UDPGothic"/>
              <ns1:ea typeface="BIZ UDPGothic"/>
              <ns1:cs typeface="BIZ UDPGothic"/>
              <ns1:sym typeface="BIZ UDPGothic"/>
            </ns1:endParaRPr>
          </ns1:p>
        </ns0:txBody>
      </ns0:sp>
      <ns0:cxnSp>
        <ns0:nvCxnSpPr>
          <ns0:cNvPr id="945" name="Google Shape;945;p3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46" name="Google Shape;946;p3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47" name="Google Shape;947;p35"/>
          <ns0:cNvSpPr/>
          <ns0:nvPr/>
        </ns0:nvSpPr>
        <ns0:spPr>
          <ns1:xfrm>
            <ns1:off x="997968" y="2122806"/>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10:00-11:00</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48" name="Google Shape;948;p35"/>
          <ns0:cNvSpPr/>
          <ns0:nvPr/>
        </ns0:nvSpPr>
        <ns0:spPr>
          <ns1:xfrm>
            <ns1:off x="997968" y="2794822"/>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11:00-12:00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49" name="Google Shape;949;p35"/>
          <ns0:cNvSpPr/>
          <ns0:nvPr/>
        </ns0:nvSpPr>
        <ns0:spPr>
          <ns1:xfrm>
            <ns1:off x="997968" y="3466838"/>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13:00-14:00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0" name="Google Shape;950;p35"/>
          <ns0:cNvSpPr/>
          <ns0:nvPr/>
        </ns0:nvSpPr>
        <ns0:spPr>
          <ns1:xfrm>
            <ns1:off x="997968" y="4138854"/>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14:00-15:00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1" name="Google Shape;951;p35"/>
          <ns0:cNvSpPr/>
          <ns0:nvPr/>
        </ns0:nvSpPr>
        <ns0:spPr>
          <ns1:xfrm>
            <ns1:off x="997968" y="4810869"/>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１５:００～1６:００</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2" name="Google Shape;952;p35"/>
          <ns0:cNvSpPr/>
          <ns0:nvPr/>
        </ns0:nvSpPr>
        <ns0:spPr>
          <ns1:xfrm>
            <ns1:off x="4435633" y="3241041"/>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Zoom</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3" name="Google Shape;953;p35"/>
          <ns0:cNvSpPr/>
          <ns0:nvPr/>
        </ns0:nvSpPr>
        <ns0:spPr>
          <ns1:xfrm>
            <ns1:off x="6166403" y="3241040"/>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Teams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4" name="Google Shape;954;p35"/>
          <ns0:cNvSpPr txBox="1"/>
          <ns0:nvPr/>
        </ns0:nvSpPr>
        <ns0:spPr>
          <ns1:xfrm>
            <ns1:off x="4250000" y="1718000"/>
            <ns1:ext cx="3692100"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2種類からお選びいただけます</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※機能や配信品質の点から、Zoomをおすすめしています</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55" name="Google Shape;955;p35"/>
          <ns0:cNvSpPr/>
          <ns0:nvPr/>
        </ns0:nvSpPr>
        <ns0:spPr>
          <ns1:xfrm>
            <ns1:off x="8076630"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56" name="Google Shape;956;p35"/>
          <ns0:cNvSpPr/>
          <ns0:nvPr/>
        </ns0:nvSpPr>
        <ns0:spPr>
          <ns1:xfrm>
            <ns1:off x="423395" y="1046876"/>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Event time</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7" name="Google Shape;957;p35"/>
          <ns0:cNvSpPr/>
          <ns0:nvPr/>
        </ns0:nvSpPr>
        <ns0:spPr>
          <ns1:xfrm>
            <ns1:off x="8069753" y="1046711"/>
            <ns1:ext cx="3701006"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セミナーの一般的な流れ</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8" name="Google Shape;958;p35"/>
          <ns0:cNvSpPr txBox="1"/>
          <ns0:nvPr/>
        </ns0:nvSpPr>
        <ns0:spPr>
          <ns1:xfrm>
            <ns1:off x="571011" y="15500"/>
            <ns1:ext cx="4628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開催の流れ</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59" name="Google Shape;959;p35"/>
          <ns0:cNvSpPr/>
          <ns0:nvPr/>
        </ns0:nvSpPr>
        <ns0:spPr>
          <ns1:xfrm>
            <ns1:off x="3190952" y="223193"/>
            <ns1:ext cx="1834809" cy="46107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On the day of the event</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960" name="Google Shape;960;p35"/>
          <ns0:cNvSpPr txBox="1"/>
          <ns0:nvPr/>
        </ns0:nvSpPr>
        <ns0:spPr>
          <ns1:xfrm>
            <ns1:off x="8429229" y="4412394"/>
            <ns1:ext cx="920768" cy="2616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30-40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1" name="Google Shape;961;p35"/>
          <ns0:cNvSpPr txBox="1"/>
          <ns0:nvPr/>
        </ns0:nvSpPr>
        <ns0:spPr>
          <ns1:xfrm>
            <ns1:off x="8411631" y="5556847"/>
            <ns1:ext cx="912600" cy="261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10-15 minutes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962" name="Google Shape;962;p35"/>
          <ns0:cNvGrpSpPr/>
          <ns0:nvPr/>
        </ns0:nvGrpSpPr>
        <ns0:grpSpPr>
          <ns1:xfrm>
            <ns1:off x="8485506" y="2249538"/>
            <ns1:ext cx="3283453" cy="4041525"/>
            <ns1:chOff x="8639676" y="1727631"/>
            <ns1:chExt cx="1984777" cy="2443014"/>
          </ns1:xfrm>
        </ns0:grpSpPr>
        <ns0:cxnSp>
          <ns0:nvCxnSpPr>
            <ns0:cNvPr id="963" name="Google Shape;963;p35"/>
            <ns0:cNvCxnSpPr/>
            <ns0:nvPr/>
          </ns0:nvCxnSpPr>
          <ns0:spPr>
            <ns1:xfrm flipH="1">
              <ns1:off x="9185958" y="1940250"/>
              <ns1:ext cx="8090" cy="2124087"/>
            </ns1:xfrm>
            <ns1:prstGeom prst="straightConnector1">
              <ns1:avLst/>
            </ns1:prstGeom>
            <ns1:noFill/>
            <ns1:ln cap="flat" cmpd="sng" w="34925">
              <ns1:solidFill>
                <ns1:schemeClr val="accent4"/>
              </ns1:solidFill>
              <ns1:prstDash val="solid"/>
              <ns1:miter lim="800000"/>
              <ns1:headEnd len="sm" w="sm" type="none"/>
              <ns1:tailEnd len="sm" w="sm" type="none"/>
            </ns1:ln>
          </ns0:spPr>
        </ns0:cxnSp>
        <ns0:sp>
          <ns0:nvSpPr>
            <ns0:cNvPr id="964" name="Google Shape;964;p35"/>
            <ns0:cNvSpPr/>
            <ns0:nvPr/>
          </ns0:nvSpPr>
          <ns0:spPr>
            <ns1:xfrm>
              <ns1:off x="9083694" y="1727631"/>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65" name="Google Shape;965;p35"/>
            <ns0:cNvSpPr txBox="1"/>
            <ns0:nvPr/>
          </ns0:nvSpPr>
          <ns0:spPr>
            <ns1:xfrm>
              <ns1:off x="9293053" y="1736732"/>
              <ns1:ext cx="1162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受付開始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6" name="Google Shape;966;p35"/>
            <ns0:cNvSpPr txBox="1"/>
            <ns0:nvPr/>
          </ns0:nvSpPr>
          <ns0:spPr>
            <ns1:xfrm>
              <ns1:off x="9293053" y="2162153"/>
              <ns1:ext cx="1162800" cy="26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Opening</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（マジセミキャスト）</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7" name="Google Shape;967;p35"/>
            <ns0:cNvSpPr txBox="1"/>
            <ns0:nvPr/>
          </ns0:nvSpPr>
          <ns0:spPr>
            <ns1:xfrm>
              <ns1:off x="9293055" y="2582520"/>
              <ns1:ext cx="637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ご講演</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8" name="Google Shape;968;p35"/>
            <ns0:cNvSpPr txBox="1"/>
            <ns0:nvPr/>
          </ns0:nvSpPr>
          <ns0:spPr>
            <ns1:xfrm>
              <ns1:off x="9293053" y="3470562"/>
              <ns1:ext cx="1331400" cy="265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Q&amp;A</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（マジセミキャストがナビゲート）</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9" name="Google Shape;969;p35"/>
            <ns0:cNvSpPr/>
            <ns0:nvPr/>
          </ns0:nvSpPr>
          <ns0:spPr>
            <ns1:xfrm>
              <ns1:off x="9083694" y="2187640"/>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0" name="Google Shape;970;p35"/>
            <ns0:cNvSpPr/>
            <ns0:nvPr/>
          </ns0:nvSpPr>
          <ns0:spPr>
            <ns1:xfrm>
              <ns1:off x="9083694" y="257357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1" name="Google Shape;971;p35"/>
            <ns0:cNvSpPr/>
            <ns0:nvPr/>
          </ns0:nvSpPr>
          <ns0:spPr>
            <ns1:xfrm>
              <ns1:off x="9083694" y="3487398"/>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2" name="Google Shape;972;p35"/>
            <ns0:cNvSpPr/>
            <ns0:nvPr/>
          </ns0:nvSpPr>
          <ns0:spPr>
            <ns1:xfrm>
              <ns1:off x="9083694" y="395802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3" name="Google Shape;973;p35"/>
            <ns0:cNvSpPr txBox="1"/>
            <ns0:nvPr/>
          </ns0:nvSpPr>
          <ns0:spPr>
            <ns1:xfrm>
              <ns1:off x="8639676" y="1958148"/>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4" name="Google Shape;974;p35"/>
            <ns0:cNvSpPr txBox="1"/>
            <ns0:nvPr/>
          </ns0:nvSpPr>
          <ns0:spPr>
            <ns1:xfrm>
              <ns1:off x="8643721" y="2412659"/>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5" name="Google Shape;975;p35"/>
            <ns0:cNvSpPr txBox="1"/>
            <ns0:nvPr/>
          </ns0:nvSpPr>
          <ns0:spPr>
            <ns1:xfrm>
              <ns1:off x="9293053" y="3977846"/>
              <ns1:ext cx="13314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End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6" name="Google Shape;976;p35"/>
            <ns0:cNvSpPr/>
            <ns0:nvPr/>
          </ns0:nvSpPr>
          <ns0:spPr>
            <ns1:xfrm>
              <ns1:off x="9835413" y="2959741"/>
              <ns1:ext cx="509883" cy="339504"/>
            </ns1:xfrm>
            <ns1:prstGeom prst="wedgeRectCallout">
              <ns1:avLst>
                <ns1:gd fmla="val -107637" name="adj1"/>
                <ns1:gd fmla="val -2367" name="adj2"/>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Poll</ns1:t>
              </ns1:r>
              <ns1:endParaRPr b="0" i="0" sz="1200" u="none" cap="none" strike="noStrike">
                <ns1:solidFill>
                  <ns1:schemeClr val="accent4"/>
                </ns1:solidFill>
                <ns1:latin typeface="BIZ UDPGothic"/>
                <ns1:ea typeface="BIZ UDPGothic"/>
                <ns1:cs typeface="BIZ UDPGothic"/>
                <ns1:sym typeface="BIZ UDPGothic"/>
              </ns1:endParaRPr>
            </ns1:p>
          </ns0:txBody>
        </ns0:sp>
      </ns0:grpSp>
      <ns0:sp>
        <ns0:nvSpPr>
          <ns0:cNvPr id="977" name="Google Shape;977;p35"/>
          <ns0:cNvSpPr txBox="1"/>
          <ns0:nvPr/>
        </ns0:nvSpPr>
        <ns0:spPr>
          <ns1:xfrm>
            <ns1:off x="571010" y="5474311"/>
            <ns1:ext cx="3393865" cy="88690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※月曜は、14：00の回、15：00の回のみとなります</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※マジフォロの実施は1０:00、1１:00の回のみです</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※製造業ターゲットのセミナーは、テーマ重複を避けるため、11時、13時とさせていただいております</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78" name="Google Shape;978;p35"/>
          <ns0:cNvSpPr txBox="1"/>
          <ns0:nvPr/>
        </ns0:nvSpPr>
        <ns0:spPr>
          <ns1:xfrm>
            <ns1:off x="8312189" y="1559890"/>
            <ns1:ext cx="3177445"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1セミナー1時間が基本です</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979" name="Google Shape;979;p3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80" name="Google Shape;980;p35"/>
          <ns0:cNvSpPr txBox="1"/>
          <ns0:nvPr/>
        </ns0:nvSpPr>
        <ns0:spPr>
          <ns1:xfrm>
            <ns1:off x="8219829" y="1841641"/>
            <ns1:ext cx="3463718"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※マジセミが司会を担当するセミナーについて、１時間以上の開催の場合は延長料金がかかります（15万円/時間）</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81" name="Google Shape;981;p35"/>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82" name="Google Shape;982;p35"/>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6.xml><?xml version="1.0" encoding="utf-8"?>
<ns0:sld xmlns:ns0="http://schemas.openxmlformats.org/presentationml/2006/main" xmlns:ns1="http://schemas.openxmlformats.org/drawingml/2006/main" xmlns:ns2="http://schemas.openxmlformats.org/officeDocument/2006/relationships">
  <ns0:cSld>
    <ns0:spTree>
      <ns0:nvGrpSpPr>
        <ns0:cNvPr id="987" name="Shape 987"/>
        <ns0:cNvGrpSpPr/>
        <ns0:nvPr/>
      </ns0:nvGrpSpPr>
      <ns0:grpSpPr>
        <ns1:xfrm>
          <ns1:off x="0" y="0"/>
          <ns1:ext cx="0" cy="0"/>
          <ns1:chOff x="0" y="0"/>
          <ns1:chExt cx="0" cy="0"/>
        </ns1:xfrm>
      </ns0:grpSpPr>
      <ns0:cxnSp>
        <ns0:nvCxnSpPr>
          <ns0:cNvPr id="988" name="Google Shape;988;p3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89" name="Google Shape;989;p36"/>
          <ns0:cNvSpPr/>
          <ns0:nvPr/>
        </ns0:nvSpPr>
        <ns0:spPr>
          <ns1:xfrm>
            <ns1:off x="6203505" y="965555"/>
            <ns1:ext cx="5440895" cy="5514042"/>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0" name="Google Shape;990;p36"/>
          <ns0:cNvSpPr/>
          <ns0:nvPr/>
        </ns0:nvSpPr>
        <ns0:spPr>
          <ns1:xfrm>
            <ns1:off x="4504993" y="2038007"/>
            <ns1:ext cx="3783900" cy="4150500"/>
          </ns1:xfrm>
          <ns1:prstGeom prst="rect">
            <ns1:avLst/>
          </ns1:prstGeom>
          <ns1:solidFill>
            <ns1:srgbClr val="FCF6D8">
              <ns1:alpha val="40000"/>
            </ns1:srgbClr>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1" name="Google Shape;991;p36"/>
          <ns0:cNvSpPr/>
          <ns0:nvPr/>
        </ns0:nvSpPr>
        <ns0:spPr>
          <ns1:xfrm>
            <ns1:off x="339153" y="2168874"/>
            <ns1:ext cx="3812772" cy="1774078"/>
          </ns1:xfrm>
          <ns1:prstGeom prst="rightArrow">
            <ns1:avLst>
              <ns1:gd fmla="val 69889" name="adj1"/>
              <ns1:gd fmla="val 34324" name="adj2"/>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992" name="Google Shape;992;p36"/>
          <ns0:cNvGrpSpPr/>
          <ns0:nvPr/>
        </ns0:nvGrpSpPr>
        <ns0:grpSpPr>
          <ns1:xfrm>
            <ns1:off x="2158581" y="2633459"/>
            <ns1:ext cx="1265476" cy="950768"/>
            <ns1:chOff x="2117335" y="2127289"/>
            <ns1:chExt cx="1265476" cy="950768"/>
          </ns1:xfrm>
        </ns0:grpSpPr>
        <ns0:pic>
          <ns0:nvPicPr>
            <ns0:cNvPr id="993" name="Google Shape;993;p36"/>
            <ns0:cNvPicPr preferRelativeResize="0"/>
            <ns0:nvPr/>
          </ns0:nvPicPr>
          <ns0:blipFill rotWithShape="1">
            <ns1:blip ns2:embed="rId3">
              <ns1:alphaModFix/>
            </ns1:blip>
            <ns1:srcRect b="0" l="0" r="0" t="0"/>
            <ns1:stretch/>
          </ns0:blipFill>
          <ns0:spPr>
            <ns1:xfrm>
              <ns1:off x="2117335" y="2127289"/>
              <ns1:ext cx="1265476" cy="712885"/>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994" name="Google Shape;994;p36"/>
            <ns0:cNvSpPr txBox="1"/>
            <ns0:nvPr/>
          </ns0:nvSpPr>
          <ns0:spPr>
            <ns1:xfrm>
              <ns1:off x="2326878" y="2847225"/>
              <ns1:ext cx="846390" cy="2308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lt1"/>
                  </ns1:solidFill>
                  <ns1:latin typeface="BIZ UDPGothic"/>
                  <ns1:ea typeface="BIZ UDPGothic"/>
                  <ns1:cs typeface="BIZ UDPGothic"/>
                  <ns1:sym typeface="BIZ UDPGothic"/>
                </ns1:rPr>
                <ns1:t>Recorded video</ns1:t>
              </ns1:r>
              <ns1:endParaRPr b="0" i="0" sz="900" u="none" cap="none" strike="noStrike">
                <ns1:solidFill>
                  <ns1:schemeClr val="lt1"/>
                </ns1:solidFill>
                <ns1:latin typeface="BIZ UDPGothic"/>
                <ns1:ea typeface="BIZ UDPGothic"/>
                <ns1:cs typeface="BIZ UDPGothic"/>
                <ns1:sym typeface="BIZ UDPGothic"/>
              </ns1:endParaRPr>
            </ns1:p>
          </ns0:txBody>
        </ns0:sp>
      </ns0:grpSp>
      <ns0:cxnSp>
        <ns0:nvCxnSpPr>
          <ns0:cNvPr id="995" name="Google Shape;995;p36"/>
          <ns0:cNvCxnSpPr/>
          <ns0:nvPr/>
        </ns0:nvCxnSpPr>
        <ns0:spPr>
          <ns1:xfrm>
            <ns1:off x="4154690" y="2010729"/>
            <ns1:ext cx="0" cy="4355804"/>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6" name="Google Shape;996;p36"/>
          <ns0:cNvCxnSpPr>
            <ns1:endCxn id="997" idx="1"/>
          </ns0:cNvCxnSpPr>
          <ns0:nvPr/>
        </ns0:nvCxnSpPr>
        <ns0:spPr>
          <ns1:xfrm>
            <ns1:off x="4154619" y="6354414"/>
            <ns1:ext cx="4312800"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8" name="Google Shape;998;p36"/>
          <ns0:cNvCxnSpPr/>
          <ns0:nvPr/>
        </ns0:nvCxnSpPr>
        <ns0:spPr>
          <ns1:xfrm>
            <ns1:off x="4154690" y="5157390"/>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9" name="Google Shape;999;p36"/>
          <ns0:cNvCxnSpPr/>
          <ns0:nvPr/>
        </ns0:nvCxnSpPr>
        <ns0:spPr>
          <ns1:xfrm>
            <ns1:off x="4154690" y="3064731"/>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0" name="Google Shape;1000;p36"/>
          <ns0:cNvSpPr/>
          <ns0:nvPr/>
        </ns0:nvSpPr>
        <ns0:spPr>
          <ns1:xfrm>
            <ns1:off x="7767114" y="2711468"/>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Rebroadcast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1" name="Google Shape;1001;p36"/>
          <ns0:cNvSpPr/>
          <ns0:nvPr/>
        </ns0:nvSpPr>
        <ns0:spPr>
          <ns1:xfrm>
            <ns1:off x="8477601" y="4789373"/>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video
p</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rovided/sec</ns1:t>
            </ns1:r>
            <ns1:r>
              <ns1:rPr b="1" i="0" lang="ja-JP" sz="1000" u="none" cap="none" strike="noStrike">
                <ns1:solidFill>
                  <ns1:schemeClr val="accent4"/>
                </ns1:solidFill>
                <ns1:latin typeface="BIZ UDPGothic"/>
                <ns1:ea typeface="BIZ UDPGothic"/>
                <ns1:cs typeface="BIZ UDPGothic"/>
                <ns1:sym typeface="BIZ UDPGothic"/>
              </ns1:rPr>
              <ns1:t>ondary use*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97" name="Google Shape;997;p36"/>
          <ns0:cNvSpPr/>
          <ns0:nvPr/>
        </ns0:nvSpPr>
        <ns0:spPr>
          <ns1:xfrm>
            <ns1:off x="8467419" y="599797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マジリード</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資料DL</ns1:t>
            </ns1:r>
            <ns1:endParaRPr b="1" i="0" sz="1600" u="none" cap="none" strike="noStrike">
              <ns1:solidFill>
                <ns1:schemeClr val="accent4"/>
              </ns1:solidFill>
              <ns1:latin typeface="BIZ UDPGothic"/>
              <ns1:ea typeface="BIZ UDPGothic"/>
              <ns1:cs typeface="BIZ UDPGothic"/>
              <ns1:sym typeface="BIZ UDPGothic"/>
            </ns1:endParaRPr>
          </ns1:p>
        </ns0:txBody>
      </ns0:sp>
      <ns0:cxnSp>
        <ns0:nvCxnSpPr>
          <ns0:cNvPr id="1002" name="Google Shape;1002;p36"/>
          <ns0:cNvCxnSpPr>
            <ns1:endCxn id="1003" idx="1"/>
          </ns0:cNvCxnSpPr>
          <ns0:nvPr/>
        </ns0:nvCxnSpPr>
        <ns0:spPr>
          <ns1:xfrm>
            <ns1:off x="4154516" y="4032604"/>
            <ns1:ext cx="17586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4" name="Google Shape;1004;p36"/>
          <ns0:cNvSpPr/>
          <ns0:nvPr/>
        </ns0:nvSpPr>
        <ns0:spPr>
          <ns1:xfrm>
            <ns1:off x="4766236" y="2700936"/>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見逃し配信</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3" name="Google Shape;1003;p36"/>
          <ns0:cNvSpPr/>
          <ns0:nvPr/>
        </ns0:nvSpPr>
        <ns0:spPr>
          <ns1:xfrm>
            <ns1:off x="5913116" y="367616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Summary vid</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eo
creation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5" name="Google Shape;1005;p36"/>
          <ns0:cNvSpPr/>
          <ns0:nvPr/>
        </ns0:nvSpPr>
        <ns0:spPr>
          <ns1:xfrm>
            <ns1:off x="4763685" y="4789372"/>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o
provid</ns1:t>
            </ns1:r>
            <ns1:r>
              <ns1:rPr b="1" i="0" lang="ja-JP" sz="1000" u="none" cap="none" strike="noStrike">
                <ns1:solidFill>
                  <ns1:schemeClr val="accent4"/>
                </ns1:solidFill>
                <ns1:latin typeface="BIZ UDPGothic"/>
                <ns1:ea typeface="BIZ UDPGothic"/>
                <ns1:cs typeface="BIZ UDPGothic"/>
                <ns1:sym typeface="BIZ UDPGothic"/>
              </ns1:rPr>
              <ns1:t>ed/free*</ns1:t>
            </ns1:r>
            <ns1:endParaRPr b="0" i="0" sz="1000" u="none" cap="none" strike="noStrike">
              <ns1:solidFill>
                <ns1:srgbClr val="000000"/>
              </ns1:solidFill>
              <ns1:latin typeface="BIZ UDPGothic"/>
              <ns1:ea typeface="BIZ UDPGothic"/>
              <ns1:cs typeface="BIZ UDPGothic"/>
              <ns1:sym typeface="BIZ UDPGothic"/>
            </ns1:endParaRPr>
          </ns1:p>
        </ns0:txBody>
      </ns0:sp>
      <ns0:sp>
        <ns0:nvSpPr>
          <ns0:cNvPr id="1006" name="Google Shape;1006;p36"/>
          <ns0:cNvSpPr txBox="1"/>
          <ns0:nvPr/>
        </ns0:nvSpPr>
        <ns0:spPr>
          <ns1:xfrm>
            <ns1:off x="4917403" y="2476097"/>
            <ns1:ext cx="1402635"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Distributed later exclusively to absentees</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7" name="Google Shape;1007;p36"/>
          <ns0:cNvSpPr txBox="1"/>
          <ns0:nvPr/>
        </ns0:nvSpPr>
        <ns0:spPr>
          <ns1:xfrm>
            <ns1:off x="5819294" y="3432433"/>
            <ns1:ext cx="1883411"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自社サイトやYouTubeにアップ</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8" name="Google Shape;1008;p36"/>
          <ns0:cNvSpPr txBox="1"/>
          <ns0:nvPr/>
        </ns0:nvSpPr>
        <ns0:spPr>
          <ns1:xfrm>
            <ns1:off x="4733901" y="4393163"/>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自社サイトや</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自社運営SNSへの掲載</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9" name="Google Shape;1009;p36"/>
          <ns0:cNvSpPr txBox="1"/>
          <ns0:nvPr/>
        </ns0:nvSpPr>
        <ns0:spPr>
          <ns1:xfrm>
            <ns1:off x="7624928" y="2371099"/>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Rebroadcast past Majisemi event videos</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当日登壇無しで手間なし開催</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0" name="Google Shape;1010;p36"/>
          <ns0:cNvSpPr txBox="1"/>
          <ns0:nvPr/>
        </ns0:nvSpPr>
        <ns0:spPr>
          <ns1:xfrm>
            <ns1:off x="8394442" y="4400355"/>
            <ns1:ext cx="1910948"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マジセミ以外のウェビナーや、動画</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Secondary use on portals and advertising media</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1" name="Google Shape;1011;p36"/>
          <ns0:cNvSpPr txBox="1"/>
          <ns0:nvPr/>
        </ns0:nvSpPr>
        <ns0:spPr>
          <ns1:xfrm>
            <ns1:off x="8358639" y="5511871"/>
            <ns1:ext cx="1910948"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majisemi.comに掲載し</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新規リードを獲得</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rgbClr val="FF0000"/>
                </ns1:solidFill>
                <ns1:latin typeface="BIZ UDPGothic"/>
                <ns1:ea typeface="BIZ UDPGothic"/>
                <ns1:cs typeface="BIZ UDPGothic"/>
                <ns1:sym typeface="BIZ UDPGothic"/>
              </ns1:rPr>
              <ns1:t>マジセミ倶楽部特典</ns1:t>
            </ns1:r>
            <ns1:endParaRPr b="0" i="0" sz="900" u="none" cap="none" strike="noStrike">
              <ns1:solidFill>
                <ns1:srgbClr val="FF0000"/>
              </ns1:solidFill>
              <ns1:latin typeface="BIZ UDPGothic"/>
              <ns1:ea typeface="BIZ UDPGothic"/>
              <ns1:cs typeface="BIZ UDPGothic"/>
              <ns1:sym typeface="BIZ UDPGothic"/>
            </ns1:endParaRPr>
          </ns1:p>
        </ns0:txBody>
      </ns0:sp>
      <ns0:sp>
        <ns0:nvSpPr>
          <ns0:cNvPr id="1012" name="Google Shape;1012;p36"/>
          <ns0:cNvSpPr/>
          <ns0:nvPr/>
        </ns0:nvSpPr>
        <ns0:spPr>
          <ns1:xfrm>
            <ns1:off x="595695" y="2699470"/>
            <ns1:ext cx="1351175" cy="712885"/>
          </ns1:xfrm>
          <ns1:prstGeom prst="roundRect">
            <ns1:avLst>
              <ns1:gd fmla="val 9231" name="adj"/>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ウェビナ</ns1:t>
            </ns1:r>
            <ns1:br>
              <ns1:rPr b="1" i="0" lang="ja-JP" sz="1600" u="none" cap="none" strike="noStrike">
                <ns1:solidFill>
                  <ns1:schemeClr val="lt1"/>
                </ns1:solidFill>
                <ns1:latin typeface="BIZ UDPGothic"/>
                <ns1:ea typeface="BIZ UDPGothic"/>
                <ns1:cs typeface="BIZ UDPGothic"/>
                <ns1:sym typeface="BIZ UDPGothic"/>
              </ns1:rPr>
            </ns1:br>
            <ns1:r>
              <ns1:rPr b="1" i="0" lang="ja-JP" sz="1600" u="none" cap="none" strike="noStrike">
                <ns1:solidFill>
                  <ns1:schemeClr val="lt1"/>
                </ns1:solidFill>
                <ns1:latin typeface="BIZ UDPGothic"/>
                <ns1:ea typeface="BIZ UDPGothic"/>
                <ns1:cs typeface="BIZ UDPGothic"/>
                <ns1:sym typeface="BIZ UDPGothic"/>
              </ns1:rPr>
              <ns1:t>ー
開催</ns1:t>
            </ns1:r>
            <ns1:endParaRPr b="0" i="0" sz="1400" u="none" cap="none" strike="noStrike">
              <ns1:solidFill>
                <ns1:srgbClr val="000000"/>
              </ns1:solidFill>
              <ns1:latin typeface="Arial"/>
              <ns1:ea typeface="Arial"/>
              <ns1:cs typeface="Arial"/>
              <ns1:sym typeface="Arial"/>
            </ns1:endParaRPr>
          </ns1:p>
        </ns0:txBody>
      </ns0:sp>
      <ns0:sp>
        <ns0:nvSpPr>
          <ns0:cNvPr id="1013" name="Google Shape;1013;p36"/>
          <ns0:cNvSpPr/>
          <ns0:nvPr/>
        </ns0:nvSpPr>
        <ns0:spPr>
          <ns1:xfrm>
            <ns1:off x="4756117" y="5643916"/>
            <ns1:ext cx="2794121" cy="353858"/>
          </ns1:xfrm>
          <ns1:prstGeom prst="roundRect">
            <ns1:avLst>
              <ns1:gd fmla="val 9231"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リードナーチャリング</ns1:t>
            </ns1:r>
            <ns1:endParaRPr b="0" i="0" sz="1400" u="none" cap="none" strike="noStrike">
              <ns1:solidFill>
                <ns1:srgbClr val="000000"/>
              </ns1:solidFill>
              <ns1:latin typeface="Arial"/>
              <ns1:ea typeface="Arial"/>
              <ns1:cs typeface="Arial"/>
              <ns1:sym typeface="Arial"/>
            </ns1:endParaRPr>
          </ns1:p>
        </ns0:txBody>
      </ns0:sp>
      <ns0:sp>
        <ns0:nvSpPr>
          <ns0:cNvPr id="1014" name="Google Shape;1014;p36"/>
          <ns0:cNvSpPr/>
          <ns0:nvPr/>
        </ns0:nvSpPr>
        <ns0:spPr>
          <ns1:xfrm>
            <ns1:off x="7840009" y="1139786"/>
            <ns1:ext cx="3344076" cy="353858"/>
          </ns1:xfrm>
          <ns1:prstGeom prst="roundRect">
            <ns1:avLst>
              <ns1:gd fmla="val 9231"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ブランディング・新規リード獲得</ns1:t>
            </ns1:r>
            <ns1:endParaRPr b="0" i="0" sz="1400" u="none" cap="none" strike="noStrike">
              <ns1:solidFill>
                <ns1:srgbClr val="000000"/>
              </ns1:solidFill>
              <ns1:latin typeface="Arial"/>
              <ns1:ea typeface="Arial"/>
              <ns1:cs typeface="Arial"/>
              <ns1:sym typeface="Arial"/>
            </ns1:endParaRPr>
          </ns1:p>
        </ns0:txBody>
      </ns0:sp>
      <ns0:sp>
        <ns0:nvSpPr>
          <ns0:cNvPr id="1015" name="Google Shape;1015;p36"/>
          <ns0:cNvSpPr/>
          <ns0:nvPr/>
        </ns0:nvSpPr>
        <ns0:spPr>
          <ns1:xfrm>
            <ns1:off x="9657698" y="1678321"/>
            <ns1:ext cx="2141217" cy="2195915"/>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16" name="Google Shape;1016;p36"/>
          <ns0:cNvSpPr txBox="1"/>
          <ns0:nvPr/>
        </ns0:nvSpPr>
        <ns0:spPr>
          <ns1:xfrm>
            <ns1:off x="9709010" y="2181631"/>
            <ns1:ext cx="2026521" cy="1123344"/>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ウェビナー開催時の</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コンテンツを再利用して、</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500" u="none" cap="none" strike="noStrike">
                <ns1:solidFill>
                  <ns1:srgbClr val="102F74"/>
                </ns1:solidFill>
                <ns1:latin typeface="BIZ UDPGothic"/>
                <ns1:ea typeface="BIZ UDPGothic"/>
                <ns1:cs typeface="BIZ UDPGothic"/>
                <ns1:sym typeface="BIZ UDPGothic"/>
              </ns1:rPr>
              <ns1:t>開催後も継続して
</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リードナーチャリン</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グ
新規リード獲得</ns1:t>
            </ns1:r>
            <ns1:endParaRPr b="0" i="0" sz="1400" u="none" cap="none" strike="noStrike">
              <ns1:solidFill>
                <ns1:srgbClr val="000000"/>
              </ns1:solidFill>
              <ns1:latin typeface="Arial"/>
              <ns1:ea typeface="Arial"/>
              <ns1:cs typeface="Arial"/>
              <ns1:sym typeface="Arial"/>
            </ns1:endParaRPr>
          </ns1:p>
        </ns0:txBody>
      </ns0:sp>
      <ns0:sp>
        <ns0:nvSpPr>
          <ns0:cNvPr id="1017" name="Google Shape;1017;p36"/>
          <ns0:cNvSpPr/>
          <ns0:nvPr/>
        </ns0:nvSpPr>
        <ns0:spPr>
          <ns1:xfrm>
            <ns1:off x="267871" y="1381321"/>
            <ns1:ext cx="354289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018" name="Google Shape;1018;p36"/>
          <ns0:cNvSpPr txBox="1"/>
          <ns0:nvPr/>
        </ns0:nvSpPr>
        <ns0:spPr>
          <ns1:xfrm>
            <ns1:off x="221196" y="101835"/>
            <ns1:ext cx="6302099"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1019" name="Google Shape;1019;p36"/>
          <ns0:cNvSpPr txBox="1"/>
          <ns0:nvPr/>
        </ns0:nvSpPr>
        <ns0:spPr>
          <ns1:xfrm>
            <ns1:off x="218900" y="965555"/>
            <ns1:ext cx="365923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コンテンツの有効活用</ns1:t>
            </ns1:r>
            <ns1:endParaRPr b="0" i="0" sz="1400" u="none" cap="none" strike="noStrike">
              <ns1:solidFill>
                <ns1:srgbClr val="000000"/>
              </ns1:solidFill>
              <ns1:latin typeface="Arial"/>
              <ns1:ea typeface="Arial"/>
              <ns1:cs typeface="Arial"/>
              <ns1:sym typeface="Arial"/>
            </ns1:endParaRPr>
          </ns1:p>
        </ns0:txBody>
      </ns0:sp>
      <ns0:sp>
        <ns0:nvSpPr>
          <ns0:cNvPr id="1020" name="Google Shape;1020;p3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21" name="Google Shape;1021;p3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22" name="Google Shape;1022;p36"/>
          <ns0:cNvSpPr/>
          <ns0:nvPr/>
        </ns0:nvSpPr>
        <ns0:spPr>
          <ns1:xfrm>
            <ns1:off x="5944535" y="1654287"/>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SEO article</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(ブログ)作成</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23" name="Google Shape;1023;p36"/>
          <ns0:cNvSpPr txBox="1"/>
          <ns0:nvPr/>
        </ns0:nvSpPr>
        <ns0:spPr>
          <ns1:xfrm>
            <ns1:off x="5878753" y="1289346"/>
            <ns1:ext cx="1826791"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講演内容から記事を作成</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自社サイトに登録、SEO対策にも</ns1:t>
            </ns1:r>
            <ns1:endParaRPr b="0" i="0" sz="900" u="none" cap="none" strike="noStrike">
              <ns1:solidFill>
                <ns1:schemeClr val="accent4"/>
              </ns1:solidFill>
              <ns1:latin typeface="BIZ UDPGothic"/>
              <ns1:ea typeface="BIZ UDPGothic"/>
              <ns1:cs typeface="BIZ UDPGothic"/>
              <ns1:sym typeface="BIZ UDPGothic"/>
            </ns1:endParaRPr>
          </ns1:p>
        </ns0:txBody>
      </ns0:sp>
      <ns0:cxnSp>
        <ns0:nvCxnSpPr>
          <ns0:cNvPr id="1024" name="Google Shape;1024;p36"/>
          <ns0:cNvCxnSpPr>
            <ns1:endCxn id="1022" idx="1"/>
          </ns0:cNvCxnSpPr>
          <ns0:nvPr/>
        </ns0:nvCxnSpPr>
        <ns0:spPr>
          <ns1:xfrm>
            <ns1:off x="4154435" y="2010730"/>
            <ns1:ext cx="17901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25" name="Google Shape;1025;p36"/>
          <ns0:cNvSpPr txBox="1"/>
          <ns0:nvPr/>
        </ns0:nvSpPr>
        <ns0:spPr>
          <ns1:xfrm>
            <ns1:off x="251888" y="6119125"/>
            <ns1:ext cx="39873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※トライアルでは無料・有料を問わずフル動画の提供を行っておりません</ns1:t>
            </ns1:r>
            <ns1:br>
              <ns1:rPr b="0" i="0" lang="ja-JP" sz="900" u="none" cap="none" strike="noStrike">
                <ns1:solidFill>
                  <ns1:schemeClr val="accent4"/>
                </ns1:solidFill>
                <ns1:latin typeface="BIZ UDPGothic"/>
                <ns1:ea typeface="BIZ UDPGothic"/>
                <ns1:cs typeface="BIZ UDPGothic"/>
                <ns1:sym typeface="BIZ UDPGothic"/>
              </ns1:rPr>
            </ns1:br>
            <ns1:r>
              <ns1:rPr b="0" i="0" lang="ja-JP" sz="900" u="none" cap="none" strike="noStrike">
                <ns1:solidFill>
                  <ns1:schemeClr val="accent4"/>
                </ns1:solidFill>
                <ns1:latin typeface="BIZ UDPGothic"/>
                <ns1:ea typeface="BIZ UDPGothic"/>
                <ns1:cs typeface="BIZ UDPGothic"/>
                <ns1:sym typeface="BIZ UDPGothic"/>
              </ns1:rPr>
              <ns1:t>。
ただし、本契約後はプランを問わず過去のご開催分を提供可能です。</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26" name="Google Shape;1026;p3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27" name="Google Shape;1027;p3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7.xml><?xml version="1.0" encoding="utf-8"?>
<ns0:sld xmlns:ns0="http://schemas.openxmlformats.org/presentationml/2006/main" xmlns:ns1="http://schemas.openxmlformats.org/drawingml/2006/main" xmlns:ns2="http://schemas.openxmlformats.org/officeDocument/2006/relationships">
  <ns0:cSld>
    <ns0:spTree>
      <ns0:nvGrpSpPr>
        <ns0:cNvPr id="1031" name="Shape 1031"/>
        <ns0:cNvGrpSpPr/>
        <ns0:nvPr/>
      </ns0:nvGrpSpPr>
      <ns0:grpSpPr>
        <ns1:xfrm>
          <ns1:off x="0" y="0"/>
          <ns1:ext cx="0" cy="0"/>
          <ns1:chOff x="0" y="0"/>
          <ns1:chExt cx="0" cy="0"/>
        </ns1:xfrm>
      </ns0:grpSpPr>
      <ns0:sp>
        <ns0:nvSpPr>
          <ns0:cNvPr id="1032" name="Google Shape;1032;p37"/>
          <ns0:cNvSpPr/>
          <ns0:nvPr/>
        </ns0:nvSpPr>
        <ns0:spPr>
          <ns1:xfrm>
            <ns1:off x="12026675" y="-525"/>
            <ns1:ext cx="173100" cy="7536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33" name="Google Shape;1033;p37"/>
          <ns0:cNvSpPr txBox="1"/>
          <ns0:nvPr/>
        </ns0:nvSpPr>
        <ns0:spPr>
          <ns1:xfrm>
            <ns1:off x="7062974" y="5578875"/>
            <ns1:ext cx="48555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※お申込者への配慮のため、開催2営業前以降に申込まれた方のご参加お断りはお受けできません。</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　 確実に競合企業をお断りしたい等の場合には、申込締切日を3営業日前にご設定ください。</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034" name="Google Shape;1034;p3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35" name="Google Shape;1035;p37"/>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©2018-2024 MAJISEMI Inc.</ns1:t>
            </ns1:r>
            <ns1:endParaRPr b="0" i="0" sz="1000" u="none" cap="none" strike="noStrike">
              <ns1:solidFill>
                <ns1:srgbClr val="D8D8D8"/>
              </ns1:solidFill>
              <ns1:latin typeface="Arial"/>
              <ns1:ea typeface="Arial"/>
              <ns1:cs typeface="Arial"/>
              <ns1:sym typeface="Arial"/>
            </ns1:endParaRPr>
          </ns1:p>
        </ns0:txBody>
      </ns0:sp>
      <ns0:pic>
        <ns0:nvPicPr>
          <ns0:cNvPr descr="グラフィカル ユーザー インターフェイス&#10;&#10;中程度の精度で自動的に生成された説明" id="1036" name="Google Shape;1036;p37"/>
          <ns0:cNvPicPr preferRelativeResize="0"/>
          <ns0:nvPr/>
        </ns0:nvPicPr>
        <ns0:blipFill rotWithShape="1">
          <ns1:blip ns2:embed="rId3">
            <ns1:alphaModFix/>
          </ns1:blip>
          <ns1:srcRect b="0" l="0" r="0" t="0"/>
          <ns1:stretch/>
        </ns0:blipFill>
        <ns0:spPr>
          <ns1:xfrm>
            <ns1:off x="0" y="0"/>
            <ns1:ext cx="12192000" cy="6858000"/>
          </ns1:xfrm>
          <ns1:prstGeom prst="rect">
            <ns1:avLst/>
          </ns1:prstGeom>
          <ns1:noFill/>
          <ns1:ln>
            <ns1:noFill/>
          </ns1:ln>
        </ns0:spPr>
      </ns0:pic>
      <ns0:sp>
        <ns0:nvSpPr>
          <ns0:cNvPr id="1037" name="Google Shape;1037;p3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38" name="Google Shape;1038;p3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8.xml><?xml version="1.0" encoding="utf-8"?>
<ns0:sld xmlns:ns0="http://schemas.openxmlformats.org/presentationml/2006/main" xmlns:ns1="http://schemas.openxmlformats.org/drawingml/2006/main">
  <ns0:cSld>
    <ns0:spTree>
      <ns0:nvGrpSpPr>
        <ns0:cNvPr id="1042" name="Shape 1042"/>
        <ns0:cNvGrpSpPr/>
        <ns0:nvPr/>
      </ns0:nvGrpSpPr>
      <ns0:grpSpPr>
        <ns1:xfrm>
          <ns1:off x="0" y="0"/>
          <ns1:ext cx="0" cy="0"/>
          <ns1:chOff x="0" y="0"/>
          <ns1:chExt cx="0" cy="0"/>
        </ns1:xfrm>
      </ns0:grpSpPr>
      <ns0:sp>
        <ns0:nvSpPr>
          <ns0:cNvPr id="1043" name="Google Shape;1043;p38"/>
          <ns0:cNvSpPr/>
          <ns0:nvPr/>
        </ns0:nvSpPr>
        <ns0:spPr>
          <ns1:xfrm rot="-5400000">
            <ns1:off x="375235" y="793424"/>
            <ns1:ext cx="2742300" cy="3102600"/>
          </ns1:xfrm>
          <ns1:prstGeom prst="round2SameRect">
            <ns1:avLst>
              <ns1:gd fmla="val 3710" name="adj1"/>
              <ns1:gd fmla="val 0" name="adj2"/>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44" name="Google Shape;1044;p38"/>
          <ns0:cNvSpPr/>
          <ns0:nvPr/>
        </ns0:nvSpPr>
        <ns0:spPr>
          <ns1:xfrm>
            <ns1:off x="195083" y="970448"/>
            <ns1:ext cx="11755200" cy="27453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1045" name="Google Shape;1045;p38"/>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基本プラン</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46" name="Google Shape;1046;p38"/>
          <ns0:cNvSpPr txBox="1"/>
          <ns0:nvPr/>
        </ns0:nvSpPr>
        <ns0:spPr>
          <ns1:xfrm>
            <ns1:off x="447608" y="1517794"/>
            <ns1:ext cx="2597400" cy="1346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1人申込あたり14</ns1:t>
            </ns1:r>
            <ns1:r>
              <ns1:rPr b="1" i="0" lang="ja-JP" sz="800" u="none" cap="none" strike="noStrike">
                <ns1:solidFill>
                  <ns1:schemeClr val="accent4"/>
                </ns1:solidFill>
                <ns1:latin typeface="BIZ UDPGothic"/>
                <ns1:ea typeface="BIZ UDPGothic"/>
                <ns1:cs typeface="BIZ UDPGothic"/>
                <ns1:sym typeface="BIZ UDPGothic"/>
              </ns1:rPr>
              <ns1:t>,500円(税別)</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Held as needed, apply as needed</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Performance-based billing according to number of attendees</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Applications from 20 or more people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(Billing is only for the number of attendees)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047" name="Google Shape;1047;p38"/>
          <ns0:cNvSpPr txBox="1"/>
          <ns0:nvPr/>
        </ns0:nvSpPr>
        <ns0:spPr>
          <ns1:xfrm>
            <ns1:off x="3634850" y="2158684"/>
            <ns1:ext cx="8299500" cy="1464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 To accurately track the number of attendees, we will prepare the application page and provide the list to your company.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 Actual billing will be based on the number of applicants up to the maximum number above. If capacity is reached, we will stop accepting applications.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 The list will be delivered directly to the seminar organizer from the perspective of personal information protection.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 Billing will include not only participants but also absentees (cancellations before or on the day).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 We will strive to attract as close to the maximum number as possible, but we do not guarantee the number of attendees.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 Depending on the seminar theme or other concurrent events, there may be cases where no attendees are attracted.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48" name="Google Shape;1048;p38"/>
          <ns0:cNvSpPr txBox="1"/>
          <ns0:nvPr/>
        </ns0:nvSpPr>
        <ns0:spPr>
          <ns1:xfrm>
            <ns1:off x="3634850" y="1056334"/>
            <ns1:ext cx="7842300" cy="11025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This is a fully performance-based plan for holding a one-time webinar.</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You can choose from four types depending on how much you want to delegate.</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We accept applications starting from 20 people.</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If there are only 10 applicants, you will only be billed for 10 people.</ns1:t>
            </ns1:r>
            <ns1:endParaRPr b="0" i="0" sz="14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49" name="Google Shape;1049;p38"/>
          <ns0:cNvGraphicFramePr/>
          <ns0:nvPr/>
        </ns0:nvGraphicFramePr>
        <ns0:xfrm>
          <ns1:off x="6486861" y="4119208"/>
          <ns1:ext cx="3000000" cy="3000000"/>
        </ns0:xfrm>
        <ns1:graphic>
          <ns1:graphicData uri="http://schemas.openxmlformats.org/drawingml/2006/table">
            <ns1:tbl>
              <ns1:tblPr bandRow="1" firstRow="1">
                <ns1:noFill/>
                <ns1:tableStyleId>{DE458228-4A23-4751-AD18-C8A8BBD7AB6F}</ns1:tableStyleId>
              </ns1:tblPr>
              <ns1:tblGrid>
                <ns1:gridCol w="1453200"/>
                <ns1:gridCol w="1299300"/>
                <ns1:gridCol w="851225"/>
                <ns1:gridCol w="801000"/>
                <ns1:gridCol w="1042675"/>
              </ns1:tblGrid>
              <ns1:tr h="3344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Product name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Quantity</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Unit price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Amount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1647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Visitor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 pe</ns1:t>
                      </ns1:r>
                      <ns1:r>
                        <ns1:rPr lang="ja-JP" sz="1000" u="none" cap="none" strike="noStrike">
                          <ns1:solidFill>
                            <ns1:schemeClr val="lt1"/>
                          </ns1:solidFill>
                          <ns1:latin typeface="BIZ UDPGothic"/>
                          <ns1:ea typeface="BIZ UDPGothic"/>
                          <ns1:cs typeface="BIZ UDPGothic"/>
                          <ns1:sym typeface="BIZ UDPGothic"/>
                        </ns1:rPr>
                        <ns1:t>ople)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Webinar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attendees, and operation</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14,500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Visitor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20 people</ns1:t>
                      </ns1:r>
                      <ns1:endParaRPr sz="15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58525">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319,000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cxnSp>
        <ns0:nvCxnSpPr>
          <ns0:cNvPr id="1050" name="Google Shape;1050;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51" name="Google Shape;1051;p38"/>
          <ns0:cNvSpPr/>
          <ns0:nvPr/>
        </ns0:nvSpPr>
        <ns0:spPr>
          <ns1:xfrm>
            <ns1:off x="5354675"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52" name="Google Shape;1052;p38"/>
          <ns0:cNvSpPr/>
          <ns0:nvPr/>
        </ns0:nvSpPr>
        <ns0:spPr>
          <ns1:xfrm>
            <ns1:off x="7058691"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1053" name="Google Shape;1053;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1054" name="Google Shape;1054;p38"/>
          <ns0:cNvCxnSpPr/>
          <ns0:nvPr/>
        </ns0:nvCxnSpPr>
        <ns0:spPr>
          <ns1:xfrm>
            <ns1:off x="6350" y="786145"/>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55" name="Google Shape;1055;p38"/>
          <ns0:cNvSpPr/>
          <ns0:nvPr/>
        </ns0:nvSpPr>
        <ns0:spPr>
          <ns1:xfrm>
            <ns1:off x="2856621" y="227019"/>
            <ns1:ext cx="2414400" cy="461100"/>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Visitor</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56" name="Google Shape;1056;p38"/>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57" name="Google Shape;1057;p38"/>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58" name="Google Shape;1058;p38"/>
          <ns0:cNvGraphicFramePr/>
          <ns0:nvPr/>
        </ns0:nvGraphicFramePr>
        <ns0:xfrm>
          <ns1:off x="195083" y="4119209"/>
          <ns1:ext cx="3000000" cy="3000000"/>
        </ns0:xfrm>
        <ns1:graphic>
          <ns1:graphicData uri="http://schemas.openxmlformats.org/drawingml/2006/table">
            <ns1:tbl>
              <ns1:tblPr>
                <ns1:noFill/>
                <ns1:tableStyleId>{3467832D-9DE1-49CC-B827-7DFF1556ED4D}</ns1:tableStyleId>
              </ns1:tblPr>
              <ns1:tblGrid>
                <ns1:gridCol w="805375"/>
                <ns1:gridCol w="796075"/>
                <ns1:gridCol w="505425"/>
                <ns1:gridCol w="605675"/>
                <ns1:gridCol w="454300"/>
                <ns1:gridCol w="800425"/>
                <ns1:gridCol w="735525"/>
                <ns1:gridCol w="594900"/>
                <ns1:gridCol w="775175"/>
              </ns1:tblGrid>
              <ns1:tr h="423075">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Menu</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Planning</ns1:t>
                      </ns1:r>
                      <ns1:endParaRPr sz="10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集客</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LP setup</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Moderator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Other media</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Integration</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URL delivery</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Reminder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Zoom</ns1:t>
                      </ns1:r>
                      <ns1:endParaRPr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Provision</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Post-event</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Survey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r>
              <ns1:tr h="260350">
                <ns1:tc rowSpan="4">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Majisemi</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lt1"/>
                          </ns1:solidFill>
                          <ns1:latin typeface="BIZ UDPGothic"/>
                          <ns1:ea typeface="BIZ UDPGothic"/>
                          <ns1:cs typeface="BIZ UDPGothic"/>
                          <ns1:sym typeface="BIZ UDPGothic"/>
                        </ns1:rPr>
                        <ns1:t>ビジター</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Standard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No posting on other media</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and attracting attendees</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Attracting attendees and operation</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Attracting attendees only</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bl>
          </ns1:graphicData>
        </ns1:graphic>
      </ns0:graphicFrame>
      <ns0:sp>
        <ns0:nvSpPr>
          <ns0:cNvPr id="1059" name="Google Shape;1059;p38"/>
          <ns0:cNvSpPr/>
          <ns0:nvPr/>
        </ns0:nvSpPr>
        <ns0:spPr>
          <ns1:xfrm>
            <ns1:off x="2924769" y="3886527"/>
            <ns1:ext cx="3332400" cy="2310900"/>
          </ns1:xfrm>
          <ns1:prstGeom prst="rect">
            <ns1:avLst/>
          </ns1:prstGeom>
          <ns1:noFill/>
          <ns1:ln cap="flat" cmpd="sng" w="5715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rgbClr val="4F7CE6"/>
                </ns1:solidFill>
                <ns1:latin typeface="BIZ UDPGothic"/>
                <ns1:ea typeface="BIZ UDPGothic"/>
                <ns1:cs typeface="BIZ UDPGothic"/>
                <ns1:sym typeface="BIZ UDPGothic"/>
              </ns1:rPr>
              <ns1:t>Operation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0" name="Google Shape;1060;p38"/>
          <ns0:cNvSpPr/>
          <ns0:nvPr/>
        </ns0:nvSpPr>
        <ns0:spPr>
          <ns1:xfrm>
            <ns1:off x="2924772" y="3886519"/>
            <ns1:ext cx="3332400" cy="230700"/>
          </ns1:xfrm>
          <ns1:prstGeom prst="rect">
            <ns1:avLst/>
          </ns1:prstGeom>
          <ns1:solidFill>
            <ns1:srgbClr val="4F7CE6"/>
          </ns1:solidFill>
          <ns1:ln cap="flat" cmpd="sng" w="3810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Operation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1" name="Google Shape;1061;p38"/>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62" name="Google Shape;1062;p3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9.xml><?xml version="1.0" encoding="utf-8"?>
<ns0:sld xmlns:ns0="http://schemas.openxmlformats.org/presentationml/2006/main" xmlns:ns1="http://schemas.openxmlformats.org/drawingml/2006/main">
  <ns0:cSld>
    <ns0:spTree>
      <ns0:nvGrpSpPr>
        <ns0:cNvPr id="1066" name="Shape 1066"/>
        <ns0:cNvGrpSpPr/>
        <ns0:nvPr/>
      </ns0:nvGrpSpPr>
      <ns0:grpSpPr>
        <ns1:xfrm>
          <ns1:off x="0" y="0"/>
          <ns1:ext cx="0" cy="0"/>
          <ns1:chOff x="0" y="0"/>
          <ns1:chExt cx="0" cy="0"/>
        </ns1:xfrm>
      </ns0:grpSpPr>
      <ns0:sp>
        <ns0:nvSpPr>
          <ns0:cNvPr id="1067" name="Google Shape;1067;p39"/>
          <ns0:cNvSpPr/>
          <ns0:nvPr/>
        </ns0:nvSpPr>
        <ns0:spPr>
          <ns1:xfrm rot="-5400000">
            <ns1:off x="604028" y="606147"/>
            <ns1:ext cx="36240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68" name="Google Shape;1068;p39"/>
          <ns0:cNvSpPr/>
          <ns0:nvPr/>
        </ns0:nvSpPr>
        <ns0:spPr>
          <ns1:xfrm>
            <ns1:off x="221197" y="969955"/>
            <ns1:ext cx="11729100" cy="3635400"/>
          </ns1:xfrm>
          <ns1:prstGeom prst="roundRect">
            <ns1:avLst>
              <ns1:gd fmla="val 3256" name="adj"/>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69" name="Google Shape;1069;p39"/>
          <ns0:cNvSpPr txBox="1"/>
          <ns0:nvPr/>
        </ns0:nvSpPr>
        <ns0:spPr>
          <ns1:xfrm>
            <ns1:off x="4717500" y="3048032"/>
            <ns1:ext cx="7132800" cy="15822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To accurately track the number of attendees, we will prepare the application page and provide the list to your company.</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If capacity is reached, we will stop accepting applications.</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The list will be delivered directly to the seminar organizer from the perspective of personal information protection.</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※Not only participants but also absentees (cancellations before and on the day) are counted towards the total number of attendees.</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※The contract is automatically renewed monthly, and this will continue thereafter.</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※No refunds for unused attendee slots upon cancellation. Additionally, rejoining Majisemi Club is not allowed for one year after cancellation.</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※To cancel, please notify us via email by the end of the month prior to the cancellation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※Benefits are subject to change.</ns1:t>
            </ns1:r>
            <ns1:endParaRPr b="0" i="0" sz="900" u="none" cap="none" strike="noStrike">
              <ns1:solidFill>
                <ns1:srgbClr val="000000"/>
              </ns1:solidFill>
              <ns1:latin typeface="BIZ UDPGothic"/>
              <ns1:ea typeface="BIZ UDPGothic"/>
              <ns1:cs typeface="BIZ UDPGothic"/>
              <ns1:sym typeface="BIZ UDPGothic"/>
            </ns1:endParaRPr>
          </ns1:p>
        </ns0:txBody>
      </ns0:sp>
      <ns0:sp>
        <ns0:nvSpPr>
          <ns0:cNvPr id="1070" name="Google Shape;1070;p39"/>
          <ns0:cNvSpPr txBox="1"/>
          <ns0:nvPr/>
        </ns0:nvSpPr>
        <ns0:spPr>
          <ns1:xfrm>
            <ns1:off x="4714725" y="971137"/>
            <ns1:ext cx="7132800" cy="3259200"/>
          </ns1:xfrm>
          <ns1:prstGeom prst="rect">
            <ns1:avLst/>
          </ns1:prstGeom>
          <ns1:noFill/>
          <ns1:ln>
            <ns1:noFill/>
          </ns1:ln>
        </ns0:spPr>
        <ns0:txBody>
          <ns1:bodyPr anchorCtr="0" anchor="t" bIns="45700" lIns="91425" spcFirstLastPara="1" rIns="91425" wrap="square" tIns="45700">
            <ns1:noAutofit/>
          </ns1:bodyPr>
          <ns1:lstStyle/>
          <ns1:p>
            <ns1:pPr indent="-279400" lvl="0" marL="285750" marR="0" rtl="0" algn="l">
              <ns1:lnSpc>
                <ns1:spcPct val="100000"/>
              </ns1:lnSpc>
              <ns1:spcBef>
                <ns1:spcPts val="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Majisemi Club is a membership service that continuously improves webinars through the PDCA cycle. Membership is subject to approval.</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Majisemi Club, we offer a one-stop service including planning, attracting attendees, hosting, and management. We do not provide support for attendee acquisition only.</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Additionally, the seminar content (planning) will be a "problem-solving seminar" rather than a "product introduction." Product introductions will be conducted in the latter half of the presentation. The seminar content will be decided in consultation with the Majisemi planning team. It may not be possible to hold a seminar on your desired theme. If you wish to decide the theme yourself, please use the visitor option.</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60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Please note that due to the nature of Majisemi Club, a penalty will be applied for cancellations within one year of the contract start. (The difference from the visitor fee will be charged.)</ns1:t>
            </ns1:r>
            <ns1:endParaRPr b="0" i="0" sz="1300" u="none" cap="none" strike="noStrike">
              <ns1:solidFill>
                <ns1:srgbClr val="000000"/>
              </ns1:solidFill>
              <ns1:latin typeface="Arial"/>
              <ns1:ea typeface="Arial"/>
              <ns1:cs typeface="Arial"/>
              <ns1:sym typeface="Arial"/>
            </ns1:endParaRPr>
          </ns1:p>
        </ns0:txBody>
      </ns0:sp>
      <ns0:sp>
        <ns0:nvSpPr>
          <ns0:cNvPr id="1071" name="Google Shape;1071;p39"/>
          <ns0:cNvSpPr txBox="1"/>
          <ns0:nvPr/>
        </ns0:nvSpPr>
        <ns0:spPr>
          <ns1:xfrm>
            <ns1:off x="341827" y="996147"/>
            <ns1:ext cx="4130400" cy="3487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Monthly fee: 120,000 JPY (e</ns1:t>
            </ns1:r>
            <ns1:r>
              <ns1:rPr b="1" i="0" lang="ja-JP" sz="800" u="none" cap="none" strike="noStrike">
                <ns1:solidFill>
                  <ns1:schemeClr val="accent4"/>
                </ns1:solidFill>
                <ns1:latin typeface="BIZ UDPGothic"/>
                <ns1:ea typeface="BIZ UDPGothic"/>
                <ns1:cs typeface="BIZ UDPGothic"/>
                <ns1:sym typeface="BIZ UDPGothic"/>
              </ns1:rPr>
              <ns1:t>xcluding tax) ※Light plan </ns1:t>
            </ns1:r>
            <ns1:r>
              <ns1:rPr b="1" i="0" lang="ja-JP" sz="1000" u="none" cap="none" strike="noStrike">
                <ns1:solidFill>
                  <ns1:schemeClr val="accent4"/>
                </ns1:solidFill>
                <ns1:latin typeface="BIZ UDPGothic"/>
                <ns1:ea typeface="BIZ UDPGothic"/>
                <ns1:cs typeface="BIZ UDPGothic"/>
                <ns1:sym typeface="BIZ UDPGothic"/>
              </ns1:rPr>
              <ns1:t>includes 10 attendee slots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Additional attendee slots @</ns1:t>
            </ns1:r>
            <ns1:r>
              <ns1:rPr b="1" i="0" lang="ja-JP" sz="800" u="none" cap="none" strike="noStrike">
                <ns1:solidFill>
                  <ns1:schemeClr val="accent4"/>
                </ns1:solidFill>
                <ns1:latin typeface="BIZ UDPGothic"/>
                <ns1:ea typeface="BIZ UDPGothic"/>
                <ns1:cs typeface="BIZ UDPGothic"/>
                <ns1:sym typeface="BIZ UDPGothic"/>
              </ns1:rPr>
              <ns1:t>10,000 JPY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120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Automatic renewal every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 10 attendee slots each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Minimum webinar attendance is 30 people</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a 30-person webinar is held in the first month, purchase 20 additional attendee slots (@10,000 JPY each)</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the number of attendees does not meet the minimum, the shortfall can be carried over to subsequent months</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Additional attendee slots can be purchased for @10,000 JPY</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applied for your company's past three seminars (subject to charges) applies again, that seminar will not be subject to charges (fan development)</ns1:t>
            </ns1:r>
            <ns1:endParaRPr b="0" i="0" sz="1100" u="none" cap="none" strike="noStrike">
              <ns1:solidFill>
                <ns1:srgbClr val="FF0000"/>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Other benefits include providing leads from those who download publicly available presentation materials, a branding dashboard, and a trend analysis tool.</ns1:t>
            </ns1:r>
            <ns1:endParaRPr b="0" i="0" sz="11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72" name="Google Shape;1072;p39"/>
          <ns0:cNvGraphicFramePr/>
          <ns0:nvPr/>
        </ns0:nvGraphicFramePr>
        <ns0:xfrm>
          <ns1:off x="4503110" y="4742350"/>
          <ns1:ext cx="3000000" cy="3000000"/>
        </ns0:xfrm>
        <ns1:graphic>
          <ns1:graphicData uri="http://schemas.openxmlformats.org/drawingml/2006/table">
            <ns1:tbl>
              <ns1:tblPr bandRow="1" firstRow="1">
                <ns1:noFill/>
                <ns1:tableStyleId>{432B047E-2240-43DF-AB91-C3AC2A0F5CC9}</ns1:tableStyleId>
              </ns1:tblPr>
              <ns1:tblGrid>
                <ns1:gridCol w="1911900"/>
                <ns1:gridCol w="2402875"/>
                <ns1:gridCol w="1887875"/>
                <ns1:gridCol w="1244650"/>
              </ns1:tblGrid>
              <ns1:tr h="34242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Product name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50" u="none" cap="none" strike="noStrike">
                          <ns1:latin typeface="BIZ UDPGothic"/>
                          <ns1:ea typeface="BIZ UDPGothic"/>
                          <ns1:cs typeface="BIZ UDPGothic"/>
                          <ns1:sym typeface="BIZ UDPGothic"/>
                        </ns1:rPr>
                        <ns1:t>Category</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Amount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391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Light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Webinar planning, attendee acquisition, and management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Monthly fee</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120,000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Light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For 30 attendees,</ns1:t>
                      </ns1:r>
                      <ns1:endParaRPr sz="1400" u="none" cap="none" strike="noStrike"/>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If 10 are acquired through the monthly fee and 20 through additional acquisition</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rowSpan="3"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Additional participant slots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32,000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977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352,000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cxnSp>
        <ns0:nvCxnSpPr>
          <ns0:cNvPr id="1073" name="Google Shape;1073;p3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74" name="Google Shape;1074;p3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75" name="Google Shape;1075;p3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76" name="Google Shape;1076;p39"/>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基本プラン</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77" name="Google Shape;1077;p39"/>
          <ns0:cNvSpPr/>
          <ns0:nvPr/>
        </ns0:nvSpPr>
        <ns0:spPr>
          <ns1:xfrm>
            <ns1:off x="5474771"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8" name="Google Shape;1078;p39"/>
          <ns0:cNvSpPr/>
          <ns0:nvPr/>
        </ns0:nvSpPr>
        <ns0:spPr>
          <ns1:xfrm>
            <ns1:off x="7178787"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9" name="Google Shape;1079;p39"/>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マジセミ倶楽部 ライト</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80" name="Google Shape;1080;p39"/>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081" name="Google Shape;1081;p39"/>
          <ns0:cNvSpPr/>
          <ns0:nvPr/>
        </ns0:nvSpPr>
        <ns0:spPr>
          <ns1:xfrm>
            <ns1:off x="228725" y="4714125"/>
            <ns1:ext cx="3920400" cy="17883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700" u="none" cap="none" strike="noStrike">
                <ns1:solidFill>
                  <ns1:schemeClr val="lt1"/>
                </ns1:solidFill>
                <ns1:latin typeface="BIZ UDPGothic"/>
                <ns1:ea typeface="BIZ UDPGothic"/>
                <ns1:cs typeface="BIZ UDPGothic"/>
                <ns1:sym typeface="BIZ UDPGothic"/>
              </ns1:rPr>
              <ns1:t>If you have challenges with "converting seminars into business discussions" or want to "enhance your website content and SEO," please consider the advantageous set plan mentioned later.</ns1:t>
            </ns1:r>
            <ns1:endParaRPr b="0" i="0" sz="1700" u="none" cap="none" strike="noStrike">
              <ns1:solidFill>
                <ns1:schemeClr val="lt1"/>
              </ns1:solidFill>
              <ns1:latin typeface="BIZ UDPGothic"/>
              <ns1:ea typeface="BIZ UDPGothic"/>
              <ns1:cs typeface="BIZ UDPGothic"/>
              <ns1:sym typeface="BIZ UDPGothic"/>
            </ns1:endParaRPr>
          </ns1:p>
        </ns0:txBody>
      </ns0:sp>
      <ns0:sp>
        <ns0:nvSpPr>
          <ns0:cNvPr id="1082" name="Google Shape;1082;p3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83" name="Google Shape;1083;p3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xml><?xml version="1.0" encoding="utf-8"?>
<ns0:sld xmlns:ns0="http://schemas.openxmlformats.org/presentationml/2006/main" xmlns:ns1="http://schemas.openxmlformats.org/drawingml/2006/main">
  <ns0:cSld>
    <ns0:spTree>
      <ns0:nvGrpSpPr>
        <ns0:cNvPr id="132" name="Shape 132"/>
        <ns0:cNvGrpSpPr/>
        <ns0:nvPr/>
      </ns0:nvGrpSpPr>
      <ns0:grpSpPr>
        <ns1:xfrm>
          <ns1:off x="0" y="0"/>
          <ns1:ext cx="0" cy="0"/>
          <ns1:chOff x="0" y="0"/>
          <ns1:chExt cx="0" cy="0"/>
        </ns1:xfrm>
      </ns0:grpSpPr>
      <ns0:cxnSp>
        <ns0:nvCxnSpPr>
          <ns0:cNvPr id="133" name="Google Shape;133;p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34" name="Google Shape;134;p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35" name="Google Shape;135;p4"/>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ヒアリング</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36" name="Google Shape;136;p4"/>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37" name="Google Shape;137;p4"/>
          <ns0:cNvSpPr txBox="1"/>
          <ns0:nvPr/>
        </ns0:nvSpPr>
        <ns0:spPr>
          <ns1:xfrm>
            <ns1:off x="525996" y="874427"/>
            <ns1:ext cx="11284500" cy="256989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■About the products you want to introduce in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・Which product/service?</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・Intended target audience (who you want to invite to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・Industry, company size, department, position, etc.</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※Majisemi specializes in "IT departments, DX departments, security departments across all industries, and production/manufacturing departments in factories"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・Competing products?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・Strengths and differentiation points against competing products?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38" name="Google Shape;138;p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39" name="Google Shape;139;p4"/>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0.xml><?xml version="1.0" encoding="utf-8"?>
<ns0:sld xmlns:ns0="http://schemas.openxmlformats.org/presentationml/2006/main" xmlns:ns1="http://schemas.openxmlformats.org/drawingml/2006/main">
  <ns0:cSld>
    <ns0:spTree>
      <ns0:nvGrpSpPr>
        <ns0:cNvPr id="1087" name="Shape 1087"/>
        <ns0:cNvGrpSpPr/>
        <ns0:nvPr/>
      </ns0:nvGrpSpPr>
      <ns0:grpSpPr>
        <ns1:xfrm>
          <ns1:off x="0" y="0"/>
          <ns1:ext cx="0" cy="0"/>
          <ns1:chOff x="0" y="0"/>
          <ns1:chExt cx="0" cy="0"/>
        </ns1:xfrm>
      </ns0:grpSpPr>
      <ns0:sp>
        <ns0:nvSpPr>
          <ns0:cNvPr id="1088" name="Google Shape;1088;p40"/>
          <ns0:cNvSpPr/>
          <ns0:nvPr/>
        </ns0:nvSpPr>
        <ns0:spPr>
          <ns1:xfrm>
            <ns1:off x="9936816" y="139130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89" name="Google Shape;1089;p40"/>
          <ns0:cNvSpPr/>
          <ns0:nvPr/>
        </ns0:nvSpPr>
        <ns0:spPr>
          <ns1:xfrm>
            <ns1:off x="1804159"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0" name="Google Shape;1090;p40"/>
          <ns0:cNvSpPr txBox="1"/>
          <ns0:nvPr/>
        </ns0:nvSpPr>
        <ns0:spPr>
          <ns1:xfrm>
            <ns1:off x="1800179" y="138966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1" name="Google Shape;1091;p40"/>
          <ns0:cNvSpPr/>
          <ns0:nvPr/>
        </ns0:nvSpPr>
        <ns0:spPr>
          <ns1:xfrm>
            <ns1:off x="4496634"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2" name="Google Shape;1092;p40"/>
          <ns0:cNvSpPr/>
          <ns0:nvPr/>
        </ns0:nvSpPr>
        <ns0:spPr>
          <ns1:xfrm>
            <ns1:off x="5405415" y="1389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3" name="Google Shape;1093;p40"/>
          <ns0:cNvSpPr txBox="1"/>
          <ns0:nvPr/>
        </ns0:nvSpPr>
        <ns0:spPr>
          <ns1:xfrm>
            <ns1:off x="5439647" y="1377434"/>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4" name="Google Shape;1094;p40"/>
          <ns0:cNvSpPr txBox="1"/>
          <ns0:nvPr/>
        </ns0:nvSpPr>
        <ns0:spPr>
          <ns1:xfrm>
            <ns1:off x="4496676" y="1381497"/>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graphicFrame>
        <ns0:nvGraphicFramePr>
          <ns0:cNvPr id="1095" name="Google Shape;1095;p40"/>
          <ns0:cNvGraphicFramePr/>
          <ns0:nvPr/>
        </ns0:nvGraphicFramePr>
        <ns0:xfrm>
          <ns1:off x="480825" y="1824195"/>
          <ns1:ext cx="3000000" cy="3000000"/>
        </ns0:xfrm>
        <ns1:graphic>
          <ns1:graphicData uri="http://schemas.openxmlformats.org/drawingml/2006/table">
            <ns1:tbl>
              <ns1:tblPr>
                <ns1:noFill/>
                <ns1:tableStyleId>{3467832D-9DE1-49CC-B827-7DFF1556ED4D}</ns1:tableStyleId>
              </ns1:tblPr>
              <ns1:tblGrid>
                <ns1:gridCol w="1244050"/>
                <ns1:gridCol w="946400"/>
                <ns1:gridCol w="877375"/>
                <ns1:gridCol w="897100"/>
                <ns1:gridCol w="946400"/>
                <ns1:gridCol w="867525"/>
                <ns1:gridCol w="926675"/>
                <ns1:gridCol w="857675"/>
                <ns1:gridCol w="887250"/>
                <ns1:gridCol w="939450"/>
                <ns1:gridCol w="939450"/>
                <ns1:gridCol w="939450"/>
              </ns1:tblGrid>
              <ns1:tr h="338875">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January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February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March</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April</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June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July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August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September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October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November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集客枠追加</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Beginning of the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集客枠残</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Monthly fee 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12万円</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12万円</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12万円</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12万円</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12万円</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12万円</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12万円</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12万円</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12万円</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12万円</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12万円</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セミナー開催</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Target capacity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30名</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30名</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セミナー開催</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Attendee acquisition results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30名</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48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620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Consumption of attendee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End of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集客枠残</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096" name="Google Shape;1096;p40"/>
          <ns0:cNvSpPr/>
          <ns0:nvPr/>
        </ns0:nvSpPr>
        <ns0:spPr>
          <ns1:xfrm>
            <ns1:off x="1719350" y="180770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7" name="Google Shape;1097;p40"/>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98" name="Google Shape;1098;p40"/>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99" name="Google Shape;1099;p40"/>
          <ns0:cNvSpPr/>
          <ns0:nvPr/>
        </ns0:nvSpPr>
        <ns0:spPr>
          <ns1:xfrm>
            <ns1:off x="5473920" y="227019"/>
            <ns1:ext cx="19299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billing pattern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00" name="Google Shape;1100;p40"/>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基本プラン</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01" name="Google Shape;1101;p40"/>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マジセミ倶楽部 ライト</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02" name="Google Shape;1102;p40"/>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03" name="Google Shape;1103;p40"/>
          <ns0:cNvSpPr/>
          <ns0:nvPr/>
        </ns0:nvSpPr>
        <ns0:spPr>
          <ns1:xfrm>
            <ns1:off x="4426475" y="180535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104" name="Google Shape;1104;p40"/>
          <ns0:cNvGrpSpPr/>
          <ns0:nvPr/>
        </ns0:nvGrpSpPr>
        <ns0:grpSpPr>
          <ns1:xfrm>
            <ns1:off x="634256" y="1368535"/>
            <ns1:ext cx="1509300" cy="959400"/>
            <ns1:chOff x="2268840" y="1368535"/>
            <ns1:chExt cx="1509300" cy="959400"/>
          </ns1:xfrm>
        </ns0:grpSpPr>
        <ns0:sp>
          <ns0:nvSpPr>
            <ns0:cNvPr id="1105" name="Google Shape;1105;p40"/>
            <ns0:cNvSpPr/>
            <ns0:nvPr/>
          </ns0:nvSpPr>
          <ns0:spPr>
            <ns1:xfrm>
              <ns1:off x="2268840" y="1368535"/>
              <ns1:ext cx="938400" cy="4818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Add 10 attendee slots each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06" name="Google Shape;1106;p40"/>
            <ns0:cNvCxnSpPr>
              <ns1:stCxn id="1105" idx="3"/>
            </ns0:cNvCxnSpPr>
            <ns0:nvPr/>
          </ns0:nvCxnSpPr>
          <ns0:spPr>
            <ns1:xfrm>
              <ns1:off x="3207240" y="1609435"/>
              <ns1:ext cx="570900" cy="7185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07" name="Google Shape;1107;p40"/>
          <ns0:cNvGrpSpPr/>
          <ns0:nvPr/>
        </ns0:nvGrpSpPr>
        <ns0:grpSpPr>
          <ns1:xfrm>
            <ns1:off x="2265300" y="3856175"/>
            <ns1:ext cx="1912800" cy="916350"/>
            <ns1:chOff x="3871553" y="1403026"/>
            <ns1:chExt cx="1912800" cy="916350"/>
          </ns1:xfrm>
        </ns0:grpSpPr>
        <ns0:sp>
          <ns0:nvSpPr>
            <ns0:cNvPr id="1108" name="Google Shape;1108;p40"/>
            <ns0:cNvSpPr/>
            <ns0:nvPr/>
          </ns0:nvSpPr>
          <ns0:spPr>
            <ns1:xfrm>
              <ns1:off x="4513553" y="1799476"/>
              <ns1:ext cx="1270800" cy="5199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 30-person seminar is acceptable from the first month</ns1:t>
              </ns1:r>
              <ns1:endParaRPr b="0" i="0" sz="1100" u="none" cap="none" strike="noStrike">
                <ns1:solidFill>
                  <ns1:srgbClr val="FF0066"/>
                </ns1:solidFill>
                <ns1:latin typeface="BIZ UDPGothic"/>
                <ns1:ea typeface="BIZ UDPGothic"/>
                <ns1:cs typeface="BIZ UDPGothic"/>
                <ns1:sym typeface="BIZ UDPGothic"/>
              </ns1:endParaRPr>
            </ns1:p>
          </ns0:txBody>
        </ns0:sp>
        <ns0:cxnSp>
          <ns0:nvCxnSpPr>
            <ns0:cNvPr id="1109" name="Google Shape;1109;p40"/>
            <ns0:cNvCxnSpPr>
              <ns1:stCxn id="1108" idx="1"/>
            </ns0:cNvCxnSpPr>
            <ns0:nvPr/>
          </ns0:nvCxnSpPr>
          <ns0:spPr>
            <ns1:xfrm rot="10800000">
              <ns1:off x="3871553" y="1403026"/>
              <ns1:ext cx="642000" cy="6564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10" name="Google Shape;1110;p40"/>
          <ns0:cNvGrpSpPr/>
          <ns0:nvPr/>
        </ns0:nvGrpSpPr>
        <ns0:grpSpPr>
          <ns1:xfrm>
            <ns1:off x="3053840" y="3376334"/>
            <ns1:ext cx="1843800" cy="708300"/>
            <ns1:chOff x="2115114" y="1368535"/>
            <ns1:chExt cx="1843800" cy="708300"/>
          </ns1:xfrm>
        </ns0:grpSpPr>
        <ns0:sp>
          <ns0:nvSpPr>
            <ns0:cNvPr id="1111" name="Google Shape;1111;p40"/>
            <ns0:cNvSpPr/>
            <ns0:nvPr/>
          </ns0:nvSpPr>
          <ns0:spPr>
            <ns1:xfrm>
              <ns1:off x="2115114" y="1368535"/>
              <ns1:ext cx="10920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Target attendance is 30 or more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2" name="Google Shape;1112;p40"/>
            <ns0:cNvCxnSpPr>
              <ns1:stCxn id="1111" idx="3"/>
            </ns0:cNvCxnSpPr>
            <ns0:nvPr/>
          </ns0:nvCxnSpPr>
          <ns0:spPr>
            <ns1:xfrm flipH="1" rot="10800000">
              <ns1:off x="3207114" y="1701385"/>
              <ns1:ext cx="751800" cy="213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3" name="Google Shape;1113;p40"/>
          <ns0:cNvSpPr/>
          <ns0:nvPr/>
        </ns0:nvSpPr>
        <ns0:spPr>
          <ns1:xfrm>
            <ns1:off x="5864149" y="244641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14" name="Google Shape;1114;p40"/>
          <ns0:cNvGrpSpPr/>
          <ns0:nvPr/>
        </ns0:nvGrpSpPr>
        <ns0:grpSpPr>
          <ns1:xfrm>
            <ns1:off x="3449632" y="5131625"/>
            <ns1:ext cx="1637645" cy="1354350"/>
            <ns1:chOff x="2010859" y="955535"/>
            <ns1:chExt cx="1600200" cy="1354350"/>
          </ns1:xfrm>
        </ns0:grpSpPr>
        <ns0:sp>
          <ns0:nvSpPr>
            <ns0:cNvPr id="1115" name="Google Shape;1115;p40"/>
            <ns0:cNvSpPr/>
            <ns0:nvPr/>
          </ns0:nvSpPr>
          <ns0:spPr>
            <ns1:xfrm>
              <ns1:off x="2010859" y="1601585"/>
              <ns1:ext cx="11964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carry over any shortfall to the next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6" name="Google Shape;1116;p40"/>
            <ns0:cNvCxnSpPr>
              <ns1:stCxn id="1115" idx="3"/>
            </ns0:cNvCxnSpPr>
            <ns0:nvPr/>
          </ns0:nvCxnSpPr>
          <ns0:spPr>
            <ns1:xfrm flipH="1" rot="10800000">
              <ns1:off x="3207259" y="955535"/>
              <ns1:ext cx="403800" cy="1000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7" name="Google Shape;1117;p40"/>
          <ns0:cNvSpPr/>
          <ns0:nvPr/>
        </ns0:nvSpPr>
        <ns0:spPr>
          <ns1:xfrm>
            <ns1:off x="5854316" y="5626254"/>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118" name="Google Shape;1118;p40"/>
          <ns0:cNvSpPr/>
          <ns0:nvPr/>
        </ns0:nvSpPr>
        <ns0:spPr>
          <ns1:xfrm>
            <ns1:off x="6386263" y="1341417"/>
            <ns1:ext cx="3456300" cy="4356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seminars can be held anytime (or not at all)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(Target attendance is 30 or more, 10 or more for replays)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19" name="Google Shape;1119;p40"/>
          <ns0:cNvSpPr/>
          <ns0:nvPr/>
        </ns0:nvSpPr>
        <ns0:spPr>
          <ns1:xfrm>
            <ns1:off x="5340800" y="1805975"/>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20" name="Google Shape;1120;p40"/>
          <ns0:cNvSpPr/>
          <ns0:nvPr/>
        </ns0:nvSpPr>
        <ns0:spPr>
          <ns1:xfrm>
            <ns1:off x="5075850" y="491685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21" name="Google Shape;1121;p40"/>
          <ns0:cNvGrpSpPr/>
          <ns0:nvPr/>
        </ns0:nvGrpSpPr>
        <ns0:grpSpPr>
          <ns1:xfrm>
            <ns1:off x="6079178" y="3780060"/>
            <ns1:ext cx="2168400" cy="639000"/>
            <ns1:chOff x="1449413" y="1368535"/>
            <ns1:chExt cx="2168400" cy="639000"/>
          </ns1:xfrm>
        </ns0:grpSpPr>
        <ns0:sp>
          <ns0:nvSpPr>
            <ns0:cNvPr id="1122" name="Google Shape;1122;p40"/>
            <ns0:cNvSpPr/>
            <ns0:nvPr/>
          </ns0:nvSpPr>
          <ns0:spPr>
            <ns1:xfrm>
              <ns1:off x="2115113" y="1368535"/>
              <ns1:ext cx="1502700" cy="6390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Hosting for 50, 100, etc. is also acceptable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3" name="Google Shape;1123;p40"/>
            <ns0:cNvCxnSpPr>
              <ns1:stCxn id="1122" idx="1"/>
            </ns0:cNvCxnSpPr>
            <ns0:nvPr/>
          </ns0:nvCxnSpPr>
          <ns0:spPr>
            <ns1:xfrm rot="10800000">
              <ns1:off x="1449413" y="1440235"/>
              <ns1:ext cx="665700" cy="2478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cxnSp>
        <ns0:nvCxnSpPr>
          <ns0:cNvPr id="1124" name="Google Shape;1124;p40"/>
          <ns0:cNvCxnSpPr>
            <ns1:stCxn id="1120" idx="6"/>
            <ns1:endCxn id="1113" idx="2"/>
          </ns0:cNvCxnSpPr>
          <ns0:nvPr/>
        </ns0:nvCxnSpPr>
        <ns0:spPr>
          <ns1:xfrm flipH="1" rot="10800000">
            <ns1:off x="5438550" y="2628900"/>
            <ns1:ext cx="425700" cy="2470500"/>
          </ns1:xfrm>
          <ns1:prstGeom prst="curvedConnector3">
            <ns1:avLst>
              <ns1:gd fmla="val 49988" name="adj1"/>
            </ns1:avLst>
          </ns1:prstGeom>
          <ns1:noFill/>
          <ns1:ln cap="flat" cmpd="sng" w="25400">
            <ns1:solidFill>
              <ns1:srgbClr val="FF0066"/>
            </ns1:solidFill>
            <ns1:prstDash val="solid"/>
            <ns1:round/>
            <ns1:headEnd len="sm" w="sm" type="none"/>
            <ns1:tailEnd len="lg" w="lg" type="stealth"/>
          </ns1:ln>
        </ns0:spPr>
      </ns0:cxnSp>
      <ns0:grpSp>
        <ns0:nvGrpSpPr>
          <ns0:cNvPr id="1125" name="Google Shape;1125;p40"/>
          <ns0:cNvGrpSpPr/>
          <ns0:nvPr/>
        </ns0:nvGrpSpPr>
        <ns0:grpSpPr>
          <ns1:xfrm>
            <ns1:off x="6182215" y="5762317"/>
            <ns1:ext cx="2637900" cy="580027"/>
            <ns1:chOff x="1695559" y="1368535"/>
            <ns1:chExt cx="2637900" cy="708300"/>
          </ns1:xfrm>
        </ns0:grpSpPr>
        <ns0:sp>
          <ns0:nvSpPr>
            <ns0:cNvPr id="1126" name="Google Shape;1126;p40"/>
            <ns0:cNvSpPr/>
            <ns0:nvPr/>
          </ns0:nvSpPr>
          <ns0:spPr>
            <ns1:xfrm>
              <ns1:off x="2010859" y="1368535"/>
              <ns1:ext cx="23226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Shortfalls will be charged at @10,000 JPY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There is no overachievement of the target attendance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7" name="Google Shape;1127;p40"/>
            <ns0:cNvCxnSpPr>
              <ns1:stCxn id="1126" idx="1"/>
            </ns0:cNvCxnSpPr>
            <ns0:nvPr/>
          </ns0:nvCxnSpPr>
          <ns0:spPr>
            <ns1:xfrm rot="10800000">
              <ns1:off x="1695559" y="1424485"/>
              <ns1:ext cx="315300" cy="298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28" name="Google Shape;1128;p40"/>
          <ns0:cNvSpPr txBox="1"/>
          <ns0:nvPr/>
        </ns0:nvSpPr>
        <ns0:spPr>
          <ns1:xfrm>
            <ns1:off x="9954823" y="136122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29" name="Google Shape;1129;p40"/>
          <ns0:cNvSpPr/>
          <ns0:nvPr/>
        </ns0:nvSpPr>
        <ns0:spPr>
          <ns1:xfrm>
            <ns1:off x="9849725" y="1781700"/>
            <ns1:ext cx="938400" cy="46176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30" name="Google Shape;1130;p40"/>
          <ns0:cNvSpPr txBox="1"/>
          <ns0:nvPr/>
        </ns0:nvSpPr>
        <ns0:spPr>
          <ns1:xfrm>
            <ns1:off x="292432" y="831765"/>
            <ns1:ext cx="8505600" cy="461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chemeClr val="accent4"/>
              </ns1:buClr>
              <ns1:buSzPts val="19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Example of hosting and billing webinars with Majisemi Club</ns1:t>
            </ns1:r>
            <ns1:endParaRPr b="0" i="0" sz="2800" u="none" cap="none" strike="noStrike">
              <ns1:solidFill>
                <ns1:srgbClr val="000000"/>
              </ns1:solidFill>
              <ns1:latin typeface="BIZ UDPGothic"/>
              <ns1:ea typeface="BIZ UDPGothic"/>
              <ns1:cs typeface="BIZ UDPGothic"/>
              <ns1:sym typeface="BIZ UDPGothic"/>
            </ns1:endParaRPr>
          </ns1:p>
        </ns0:txBody>
      </ns0:sp>
      <ns0:sp>
        <ns0:nvSpPr>
          <ns0:cNvPr id="1131" name="Google Shape;1131;p40"/>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32" name="Google Shape;1132;p40"/>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1.xml><?xml version="1.0" encoding="utf-8"?>
<ns0:sld xmlns:ns0="http://schemas.openxmlformats.org/presentationml/2006/main" xmlns:ns1="http://schemas.openxmlformats.org/drawingml/2006/main" xmlns:ns2="http://schemas.openxmlformats.org/officeDocument/2006/relationships">
  <ns0:cSld>
    <ns0:spTree>
      <ns0:nvGrpSpPr>
        <ns0:cNvPr id="1136" name="Shape 1136"/>
        <ns0:cNvGrpSpPr/>
        <ns0:nvPr/>
      </ns0:nvGrpSpPr>
      <ns0:grpSpPr>
        <ns1:xfrm>
          <ns1:off x="0" y="0"/>
          <ns1:ext cx="0" cy="0"/>
          <ns1:chOff x="0" y="0"/>
          <ns1:chExt cx="0" cy="0"/>
        </ns1:xfrm>
      </ns0:grpSpPr>
      <ns0:sp>
        <ns0:nvSpPr>
          <ns0:cNvPr id="1137" name="Google Shape;1137;p41"/>
          <ns0:cNvSpPr/>
          <ns0:nvPr/>
        </ns0:nvSpPr>
        <ns0:spPr>
          <ns1:xfrm rot="-5400000">
            <ns1:off x="704215" y="514095"/>
            <ns1:ext cx="34401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pic>
        <ns0:nvPicPr>
          <ns0:cNvPr descr="図形, 背景パターン&#10;&#10;自動的に生成された説明" id="1138" name="Google Shape;1138;p41"/>
          <ns0:cNvPicPr preferRelativeResize="0"/>
          <ns0:nvPr/>
        </ns0:nvPicPr>
        <ns0:blipFill rotWithShape="1">
          <ns1:blip ns2:embed="rId3">
            <ns1:alphaModFix/>
          </ns1:blip>
          <ns1:srcRect b="0" l="0" r="0" t="0"/>
          <ns1:stretch/>
        </ns0:blipFill>
        <ns0:spPr>
          <ns1:xfrm>
            <ns1:off x="618715" y="4493312"/>
            <ns1:ext cx="3416595" cy="2181623"/>
          </ns1:xfrm>
          <ns1:prstGeom prst="rect">
            <ns1:avLst/>
          </ns1:prstGeom>
          <ns1:noFill/>
          <ns1:ln>
            <ns1:noFill/>
          </ns1:ln>
        </ns0:spPr>
      </ns0:pic>
      <ns0:sp>
        <ns0:nvSpPr>
          <ns0:cNvPr id="1139" name="Google Shape;1139;p41"/>
          <ns0:cNvSpPr/>
          <ns0:nvPr/>
        </ns0:nvSpPr>
        <ns0:spPr>
          <ns1:xfrm>
            <ns1:off x="221197" y="988391"/>
            <ns1:ext cx="11729100" cy="34401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40" name="Google Shape;1140;p41"/>
          <ns0:cNvSpPr txBox="1"/>
          <ns0:nvPr/>
        </ns0:nvSpPr>
        <ns0:spPr>
          <ns1:xfrm>
            <ns1:off x="4742732" y="2660598"/>
            <ns1:ext cx="7327800" cy="1809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To accurately track the number of attendees, we will prepare the registration page and provide the list to your company.</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If the capacity is reached, we will stop accepting applications.</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The list will be delivered directly to the seminar organizer from the perspective of personal information protection.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※Not only participants but also absentees (cancellations before and on the day) are counted towards the total number of attendees.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The contract is automatically renewed every 3 months and will continue in the same manner.</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※No refunds for unused attendee slots upon cancellation. Additionally, rejoining Majisemi Club is not allowed for one year after cancellation.</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To cancel, please notify us by email by the end of the month prior to the cancellation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We may not be able to accommodate requests for guaranteed business meetings.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※Benefits are subject to change.</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141" name="Google Shape;1141;p41"/>
          <ns0:cNvSpPr txBox="1"/>
          <ns0:nvPr/>
        </ns0:nvSpPr>
        <ns0:spPr>
          <ns1:xfrm>
            <ns1:off x="4765183" y="1190514"/>
            <ns1:ext cx="7327800" cy="14409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This is a plan with automatic renewal every 3 months. We guarantee 30 attendees and 3 business meetings (appointments).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We handle everything from planning the seminar content, attracting attendees, managing the event on the day, to sending materials to participants.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Majifolo is included in the fee.</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If the initial seminar does not meet 30 people or 3 business meetings, it will be carried over to that quarter or the next quarter,</ns1:t>
            </ns1:r>
            <ns1:endParaRPr b="0" i="0" sz="13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300"/>
              <ns1:buFont typeface="Arial"/>
              <ns1:buNone/>
            </ns1:pPr>
            <ns1:r>
              <ns1:rPr b="0" i="0" lang="ja-JP" sz="1300" u="none" cap="none" strike="noStrike">
                <ns1:solidFill>
                  <ns1:schemeClr val="accent4"/>
                </ns1:solidFill>
                <ns1:latin typeface="BIZ UDPGothic"/>
                <ns1:ea typeface="BIZ UDPGothic"/>
                <ns1:cs typeface="BIZ UDPGothic"/>
                <ns1:sym typeface="BIZ UDPGothic"/>
              </ns1:rPr>
              <ns1:t>or an additional seminar will be held. (The goal is to achieve this in the initial session)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42" name="Google Shape;1142;p41"/>
          <ns0:cNvSpPr txBox="1"/>
          <ns0:nvPr/>
        </ns0:nvSpPr>
        <ns0:spPr>
          <ns1:xfrm>
            <ns1:off x="357465" y="1080289"/>
            <ns1:ext cx="4222200" cy="2989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600,000 JPY every 3 m</ns1:t>
            </ns1:r>
            <ns1:r>
              <ns1:rPr b="1" i="0" lang="ja-JP" sz="800" u="none" cap="none" strike="noStrike">
                <ns1:solidFill>
                  <ns1:schemeClr val="accent4"/>
                </ns1:solidFill>
                <ns1:latin typeface="BIZ UDPGothic"/>
                <ns1:ea typeface="BIZ UDPGothic"/>
                <ns1:cs typeface="BIZ UDPGothic"/>
                <ns1:sym typeface="BIZ UDPGothic"/>
              </ns1:rPr>
              <ns1:t>onths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Contract automatically renews every 3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Guarantee of 30 attendees and 3 business meetings every 3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Majifolo included for free</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targets are not met, the shortfall will be carried over to future seminars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additional events with more than 31 attendees, the fee is 13,500 JPY per registration</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applied for your company's past three seminars (subject to charges) applies again, that seminar will not be subject to charges (fan development)</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Other benefits include providing leads from those who download publicly available presentation materials, a branding dashboard, and a trend analysis tool.</ns1:t>
            </ns1:r>
            <ns1:endParaRPr b="0" i="0" sz="1400" u="none" cap="none" strike="noStrike">
              <ns1:solidFill>
                <ns1:srgbClr val="000000"/>
              </ns1:solidFill>
              <ns1:latin typeface="Arial"/>
              <ns1:ea typeface="Arial"/>
              <ns1:cs typeface="Arial"/>
              <ns1:sym typeface="Arial"/>
            </ns1:endParaRPr>
          </ns1:p>
          <ns1:p>
            <ns1:pPr indent="-101600" lvl="0" marL="171450" marR="0" rtl="0" algn="l">
              <ns1:lnSpc>
                <ns1:spcPct val="120000"/>
              </ns1:lnSpc>
              <ns1:spcBef>
                <ns1:spcPts val="0"/>
              </ns1:spcBef>
              <ns1:spcAft>
                <ns1:spcPts val="0"/>
              </ns1:spcAft>
              <ns1:buClr>
                <ns1:srgbClr val="FF0000"/>
              </ns1:buClr>
              <ns1:buSzPts val="1100"/>
              <ns1:buFont typeface="BIZ UDPGothic"/>
              <ns1:buNone/>
            </ns1:pPr>
            <ns1:r>
              <ns1:t/>
            </ns1:r>
            <ns1:endParaRPr b="0" i="0" sz="1100" u="none" cap="none" strike="noStrike">
              <ns1:solidFill>
                <ns1:srgbClr val="FF0000"/>
              </ns1:solidFill>
              <ns1:latin typeface="BIZ UDPGothic"/>
              <ns1:ea typeface="BIZ UDPGothic"/>
              <ns1:cs typeface="BIZ UDPGothic"/>
              <ns1:sym typeface="BIZ UDPGothic"/>
            </ns1:endParaRPr>
          </ns1:p>
        </ns0:txBody>
      </ns0:sp>
      <ns0:graphicFrame>
        <ns0:nvGraphicFramePr>
          <ns0:cNvPr id="1143" name="Google Shape;1143;p41"/>
          <ns0:cNvGraphicFramePr/>
          <ns0:nvPr/>
        </ns0:nvGraphicFramePr>
        <ns0:xfrm>
          <ns1:off x="4691066" y="4542515"/>
          <ns1:ext cx="3000000" cy="3000000"/>
        </ns0:xfrm>
        <ns1:graphic>
          <ns1:graphicData uri="http://schemas.openxmlformats.org/drawingml/2006/table">
            <ns1:tbl>
              <ns1:tblPr>
                <ns1:noFill/>
                <ns1:tableStyleId>{3467832D-9DE1-49CC-B827-7DFF1556ED4D}</ns1:tableStyleId>
              </ns1:tblPr>
              <ns1:tblGrid>
                <ns1:gridCol w="1844075"/>
                <ns1:gridCol w="2317650"/>
                <ns1:gridCol w="590300"/>
                <ns1:gridCol w="1230625"/>
                <ns1:gridCol w="1200500"/>
              </ns1:tblGrid>
              <ns1:tr h="282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Product name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Content</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Quantity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Unit price (¥)</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Amount (¥)</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3225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event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Webinar planning, attendee acquisition, and management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7150">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Majifolo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Appointment setting via phone and email for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62175">
                <ns1:tc vMerge="1"/>
                <ns1:tc>
                  <ns1:txBody>
                    <ns1:bodyPr/>
                    <ns1:lstStyle/>
                    <ns1:p>
                      <ns1:pPr indent="0" lvl="0" marL="0" marR="0" rtl="0" algn="ctr">
                        <ns1:lnSpc>
                          <ns1:spcPct val="100000"/>
                        </ns1:lnSpc>
                        <ns1:spcBef>
                          <ns1:spcPts val="0"/>
                        </ns1:spcBef>
                        <ns1:spcAft>
                          <ns1:spcPts val="0"/>
                        </ns1:spcAft>
                        <ns1:buClr>
                          <ns1:srgbClr val="FF505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All business meetings are free with Majisemi Club's guarantee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-3,500</ns1:t>
                      </ns1:r>
                      <ns1:endParaRPr sz="1000" u="none" cap="none" strike="noStrike">
                        <ns1:solidFill>
                          <ns1:srgbClr val="FF505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Business Meeting Guarantee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30 participants</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026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660,000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1144" name="Google Shape;1144;p41"/>
          <ns0:cNvSpPr txBox="1"/>
          <ns0:nvPr/>
        </ns0:nvSpPr>
        <ns0:spPr>
          <ns1:xfrm>
            <ns1:off x="274431" y="5194819"/>
            <ns1:ext cx="4080000" cy="5862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Guaranteed attendees and business meetings!</ns1:t>
            </ns1:r>
            <ns1:endParaRPr b="1" i="0" sz="2800" u="none" cap="none" strike="noStrike">
              <ns1:solidFill>
                <ns1:schemeClr val="accent4"/>
              </ns1:solidFill>
              <ns1:latin typeface="BIZ UDPGothic"/>
              <ns1:ea typeface="BIZ UDPGothic"/>
              <ns1:cs typeface="BIZ UDPGothic"/>
              <ns1:sym typeface="BIZ UDPGothic"/>
            </ns1:endParaRPr>
          </ns1:p>
        </ns0:txBody>
      </ns0:sp>
      <ns0:cxnSp>
        <ns0:nvCxnSpPr>
          <ns0:cNvPr id="1145" name="Google Shape;1145;p41"/>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146" name="Google Shape;1146;p41"/>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147" name="Google Shape;1147;p41"/>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48" name="Google Shape;1148;p41"/>
          <ns0:cNvSpPr txBox="1"/>
          <ns0:nvPr>
            <ns0:ph idx="12" type="sldNum"/>
          </ns0:nvPr>
        </ns0:nvSpPr>
        <ns0:spPr>
          <ns1:xfrm>
            <ns1:off x="9448800" y="6492875"/>
            <ns1:ext cx="27432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ns1:t>‹#›</ns1:t>
            </ns1:fld>
            <ns1:endParaRPr/>
          </ns1:p>
        </ns0:txBody>
      </ns0:sp>
      <ns0:sp>
        <ns0:nvSpPr>
          <ns0:cNvPr id="1149" name="Google Shape;1149;p41"/>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基本プラン</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50" name="Google Shape;1150;p41"/>
          <ns0:cNvSpPr/>
          <ns0:nvPr/>
        </ns0:nvSpPr>
        <ns0:spPr>
          <ns1:xfrm>
            <ns1:off x="5796107"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1" name="Google Shape;1151;p41"/>
          <ns0:cNvSpPr/>
          <ns0:nvPr/>
        </ns0:nvSpPr>
        <ns0:spPr>
          <ns1:xfrm>
            <ns1:off x="7500123"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2" name="Google Shape;1152;p41"/>
          <ns0:cNvSpPr/>
          <ns0:nvPr/>
        </ns0:nvSpPr>
        <ns0:spPr>
          <ns1:xfrm>
            <ns1:off x="2856621" y="227019"/>
            <ns1:ext cx="2856900" cy="461100"/>
          </ns1:xfrm>
          <ns1:prstGeom prst="roundRect">
            <ns1:avLst>
              <ns1:gd fmla="val 16667" name="adj"/>
            </ns1:avLst>
          </ns1:prstGeom>
          <ns1:solidFill>
            <ns1:srgbClr val="7030A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マジセミ倶楽部 商談保証</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53" name="Google Shape;1153;p41"/>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©2018-2023 MAJISEMI Inc.</ns1:t>
            </ns1:r>
            <ns1:endParaRPr b="0" i="0" sz="1000" u="none" cap="none" strike="noStrike">
              <ns1:solidFill>
                <ns1:srgbClr val="D8D8D8"/>
              </ns1:solidFill>
              <ns1:latin typeface="Arial"/>
              <ns1:ea typeface="Arial"/>
              <ns1:cs typeface="Arial"/>
              <ns1:sym typeface="Arial"/>
            </ns1:endParaRPr>
          </ns1:p>
        </ns0:txBody>
      </ns0:sp>
      <ns0:sp>
        <ns0:nvSpPr>
          <ns0:cNvPr id="1154" name="Google Shape;1154;p41"/>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42.xml><?xml version="1.0" encoding="utf-8"?>
<ns0:sld xmlns:ns0="http://schemas.openxmlformats.org/presentationml/2006/main" xmlns:ns1="http://schemas.openxmlformats.org/drawingml/2006/main">
  <ns0:cSld>
    <ns0:spTree>
      <ns0:nvGrpSpPr>
        <ns0:cNvPr id="1158" name="Shape 1158"/>
        <ns0:cNvGrpSpPr/>
        <ns0:nvPr/>
      </ns0:nvGrpSpPr>
      <ns0:grpSpPr>
        <ns1:xfrm>
          <ns1:off x="0" y="0"/>
          <ns1:ext cx="0" cy="0"/>
          <ns1:chOff x="0" y="0"/>
          <ns1:chExt cx="0" cy="0"/>
        </ns1:xfrm>
      </ns0:grpSpPr>
      <ns0:sp>
        <ns0:nvSpPr>
          <ns0:cNvPr id="1159" name="Google Shape;1159;p42"/>
          <ns0:cNvSpPr/>
          <ns0:nvPr/>
        </ns0:nvSpPr>
        <ns0:spPr>
          <ns1:xfrm>
            <ns1:off x="4704722" y="924664"/>
            <ns1:ext cx="3391313" cy="432000"/>
          </ns1:xfrm>
          <ns1:prstGeom prst="rect">
            <ns1:avLst/>
          </ns1:prstGeom>
          <ns1:solidFill>
            <ns1:srgbClr val="FF0066"/>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600" u="none" cap="none" strike="noStrike">
                <ns1:solidFill>
                  <ns1:schemeClr val="lt1"/>
                </ns1:solidFill>
                <ns1:latin typeface="BIZ UDPGothic"/>
                <ns1:ea typeface="BIZ UDPGothic"/>
                <ns1:cs typeface="BIZ UDPGothic"/>
                <ns1:sym typeface="BIZ UDPGothic"/>
              </ns1:rPr>
              <ns1:t>おすすめ</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60" name="Google Shape;1160;p42"/>
          <ns0:cNvGraphicFramePr/>
          <ns0:nvPr/>
        </ns0:nvGraphicFramePr>
        <ns0:xfrm>
          <ns1:off x="609641" y="1293472"/>
          <ns1:ext cx="3000000" cy="3000000"/>
        </ns0:xfrm>
        <ns1:graphic>
          <ns1:graphicData uri="http://schemas.openxmlformats.org/drawingml/2006/table">
            <ns1:tbl>
              <ns1:tblPr bandRow="1" firstRow="1">
                <ns1:noFill/>
                <ns1:tableStyleId>{36977B20-A630-4A1D-81F4-7C21FFB1FC08}</ns1:tableStyleId>
              </ns1:tblPr>
              <ns1:tblGrid>
                <ns1:gridCol w="422300"/>
                <ns1:gridCol w="1977450"/>
                <ns1:gridCol w="1695275"/>
                <ns1:gridCol w="1781400"/>
                <ns1:gridCol w="1609150"/>
                <ns1:gridCol w="1695275"/>
                <ns1:gridCol w="1695275"/>
              </ns1:tblGrid>
              <ns1:tr h="1062175">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t/>
                      </ns1:r>
                      <ns1:endParaRPr sz="15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tcPr>
                </ns1:tc>
                <ns1:tc hMerge="1"/>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Light</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92D050"/>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Silver</ns1:t>
                      </ns1:r>
                      <ns1:endParaRPr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sz="10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6C93EA"/>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Gold</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DAA03"/>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Platinum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D840D1"/>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Premium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AEABAB"/>
                    </ns1:solidFill>
                  </ns1:tcPr>
                </ns1:tc>
              </ns1:tr>
              <ns1:tr h="396000">
                <ns1:tc rowSpan="5">
                  <ns1:txBody>
                    <ns1:bodyPr/>
                    <ns1:lstStyle/>
                    <ns1:p>
                      <ns1:pPr indent="0" lvl="0" marL="0" marR="0" rtl="0" algn="ctr">
                        <ns1:lnSpc>
                          <ns1:spcPct val="100000"/>
                        </ns1:lnSpc>
                        <ns1:spcBef>
                          <ns1:spcPts val="0"/>
                        </ns1:spcBef>
                        <ns1:spcAft>
                          <ns1:spcPts val="0"/>
                        </ns1:spcAft>
                        <ns1:buClr>
                          <ns1:srgbClr val="163F9B"/>
                        </ns1:buClr>
                        <ns1:buSzPts val="1500"/>
                        <ns1:buFont typeface="Arial"/>
                        <ns1:buNone/>
                      </ns1:pPr>
                      <ns1:r>
                        <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163F9B"/>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Included Services</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Webinar hosting</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92D05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6C93EA"/>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FDAA03"/>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D840D1"/>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SEO article creation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   </ns1:t>
                      </ns1:r>
                      <ns1:r>
                        <ns1:rPr lang="ja-JP" sz="1500" u="none" cap="none" strike="noStrike">
                          <ns1:solidFill>
                            <ns1:srgbClr val="6C93EA"/>
                          </ns1:solidFill>
                          <ns1:latin typeface="BIZ UDPGothic"/>
                          <ns1:ea typeface="BIZ UDPGothic"/>
                          <ns1:cs typeface="BIZ UDPGothic"/>
                          <ns1:sym typeface="BIZ UDPGothic"/>
                        </ns1:rPr>
                        <ns1:t>●</ns1:t>
                      </ns1:r>
                      <ns1:r>
                        <ns1:rPr lang="ja-JP" sz="800" u="none" cap="none" strike="noStrike">
                          <ns1:solidFill>
                            <ns1:srgbClr val="6C93EA"/>
                          </ns1:solidFill>
                          <ns1:latin typeface="BIZ UDPGothic"/>
                          <ns1:ea typeface="BIZ UDPGothic"/>
                          <ns1:cs typeface="BIZ UDPGothic"/>
                          <ns1:sym typeface="BIZ UDPGothic"/>
                        </ns1:rPr>
                        <ns1:t>※1</ns1:t>
                      </ns1:r>
                      <ns1:endParaRPr sz="800" u="none" cap="none" strike="noStrike">
                        <ns1:solidFill>
                          <ns1:srgbClr val="6C93EA"/>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Majifolo</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6C86C0"/>
                        </ns1:buClr>
                        <ns1:buSzPts val="1500"/>
                        <ns1:buFont typeface="Arial"/>
                        <ns1:buNone/>
                      </ns1:pPr>
                      <ns1:r>
                        <ns1:rPr lang="ja-JP" sz="1500" u="none" cap="none" strike="noStrike">
                          <ns1:solidFill>
                            <ns1:srgbClr val="6C86C0"/>
                          </ns1:solidFill>
                          <ns1:latin typeface="BIZ UDPGothic"/>
                          <ns1:ea typeface="BIZ UDPGothic"/>
                          <ns1:cs typeface="BIZ UDPGothic"/>
                          <ns1:sym typeface="BIZ UDPGothic"/>
                        </ns1:rPr>
                        <ns1:t>   </ns1:t>
                      </ns1:r>
                      <ns1:r>
                        <ns1:rPr b="1" lang="ja-JP" sz="1500" u="none" cap="none" strike="noStrike">
                          <ns1:solidFill>
                            <ns1:srgbClr val="FDAA03"/>
                          </ns1:solidFill>
                          <ns1:latin typeface="BIZ UDPGothic"/>
                          <ns1:ea typeface="BIZ UDPGothic"/>
                          <ns1:cs typeface="BIZ UDPGothic"/>
                          <ns1:sym typeface="BIZ UDPGothic"/>
                        </ns1:rPr>
                        <ns1:t>●</ns1:t>
                      </ns1:r>
                      <ns1:r>
                        <ns1:rPr lang="ja-JP" sz="800" u="none" cap="none" strike="noStrike">
                          <ns1:solidFill>
                            <ns1:srgbClr val="FDAA03"/>
                          </ns1:solidFill>
                          <ns1:latin typeface="BIZ UDPGothic"/>
                          <ns1:ea typeface="BIZ UDPGothic"/>
                          <ns1:cs typeface="BIZ UDPGothic"/>
                          <ns1:sym typeface="BIZ UDPGothic"/>
                        </ns1:rPr>
                        <ns1:t>※2</ns1:t>
                      </ns1:r>
                      <ns1:endParaRPr sz="800" u="none" cap="none" strike="noStrike">
                        <ns1:solidFill>
                          <ns1:srgbClr val="FDAA03"/>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※2</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※2</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Majifolo Plus</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※3</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※3</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Summary video</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  ●</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r>
              <ns1:tr h="648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Bonus additional attendee slots</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(Special </ns1:t>
                      </ns1:r>
                      <ns1:r>
                        <ns1:rPr lang="ja-JP" sz="1000" u="none" cap="none" strike="noStrike">
                          <ns1:solidFill>
                            <ns1:srgbClr val="163F9B"/>
                          </ns1:solidFill>
                          <ns1:latin typeface="BIZ UDPGothic"/>
                          <ns1:ea typeface="BIZ UDPGothic"/>
                          <ns1:cs typeface="BIZ UDPGothic"/>
                          <ns1:sym typeface="BIZ UDPGothic"/>
                        </ns1:rPr>
                        <ns1:t>Offer) *4</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10 people annually</ns1:t>
                      </ns1:r>
                      <ns1:endParaRPr sz="1500" u="none" cap="none" strike="noStrike">
                        <ns1:solidFill>
                          <ns1:srgbClr val="6C93EA"/>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Equivalent to 100,000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20 people annually</ns1:t>
                      </ns1:r>
                      <ns1:endParaRPr sz="1500" u="none" cap="none" strike="noStrike">
                        <ns1:solidFill>
                          <ns1:srgbClr val="FDAA03"/>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Equivalent to 200,000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40 people annually</ns1:t>
                      </ns1:r>
                      <ns1:endParaRPr sz="1500" u="none" cap="none" strike="noStrike">
                        <ns1:solidFill>
                          <ns1:srgbClr val="D840D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Equivalent to 400,000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80 people annually</ns1:t>
                      </ns1:r>
                      <ns1:endParaRPr sz="1500" u="none" cap="none" strike="noStrike">
                        <ns1:solidFill>
                          <ns1:srgbClr val="75707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Equivalent to 800,000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r>
              <ns1:tr h="396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Monthly fee</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92D050"/>
                          </ns1:solidFill>
                          <ns1:latin typeface="BIZ UDPGothic"/>
                          <ns1:ea typeface="BIZ UDPGothic"/>
                          <ns1:cs typeface="BIZ UDPGothic"/>
                          <ns1:sym typeface="BIZ UDPGothic"/>
                        </ns1:rPr>
                        <ns1:t>12万円</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6C93EA"/>
                          </ns1:solidFill>
                          <ns1:latin typeface="BIZ UDPGothic"/>
                          <ns1:ea typeface="BIZ UDPGothic"/>
                          <ns1:cs typeface="BIZ UDPGothic"/>
                          <ns1:sym typeface="BIZ UDPGothic"/>
                        </ns1:rPr>
                        <ns1:t>135,000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DAA03"/>
                          </ns1:solidFill>
                          <ns1:latin typeface="BIZ UDPGothic"/>
                          <ns1:ea typeface="BIZ UDPGothic"/>
                          <ns1:cs typeface="BIZ UDPGothic"/>
                          <ns1:sym typeface="BIZ UDPGothic"/>
                        </ns1:rPr>
                        <ns1:t>Majisemi Club's Value Plans (Planned Revision)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D840D1"/>
                          </ns1:solidFill>
                          <ns1:latin typeface="BIZ UDPGothic"/>
                          <ns1:ea typeface="BIZ UDPGothic"/>
                          <ns1:cs typeface="BIZ UDPGothic"/>
                          <ns1:sym typeface="BIZ UDPGothic"/>
                        </ns1:rPr>
                        <ns1:t>Simply webinars</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57070"/>
                          </ns1:solidFill>
                          <ns1:latin typeface="BIZ UDPGothic"/>
                          <ns1:ea typeface="BIZ UDPGothic"/>
                          <ns1:cs typeface="BIZ UDPGothic"/>
                          <ns1:sym typeface="BIZ UDPGothic"/>
                        </ns1:rPr>
                        <ns1:t>Only want to request hosting</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r>
            </ns1:tbl>
          </ns1:graphicData>
        </ns1:graphic>
      </ns0:graphicFrame>
      <ns0:sp>
        <ns0:nvSpPr>
          <ns0:cNvPr id="1161" name="Google Shape;1161;p42"/>
          <ns0:cNvSpPr txBox="1"/>
          <ns0:nvPr/>
        </ns0:nvSpPr>
        <ns0:spPr>
          <ns1:xfrm>
            <ns1:off x="1121676" y="5423825"/>
            <ns1:ext cx="10364100" cy="1348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Want to utilize presentation content</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on the website</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Want to follow up</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immediately after the webinar</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Want to reliably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2" name="Google Shape;1162;p42"/>
          <ns0:cNvSpPr txBox="1"/>
          <ns0:nvPr/>
        </ns0:nvSpPr>
        <ns0:spPr>
          <ns1:xfrm>
            <ns1:off x="292660" y="7028"/>
            <ns1:ext cx="9264807" cy="709192"/>
          </ns1:xfrm>
          <ns1:prstGeom prst="rect">
            <ns1:avLst/>
          </ns1:prstGeom>
          <ns1:noFill/>
          <ns1:ln>
            <ns1:noFill/>
          </ns1:ln>
        </ns0:spPr>
        <ns0:txBody>
          <ns1:bodyPr anchorCtr="0" anchor="t" bIns="45675" lIns="91400" spcFirstLastPara="1" rIns="91400" wrap="square" tIns="107975">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rgbClr val="163F9B"/>
                </ns1:solidFill>
                <ns1:latin typeface="BIZ UDPGothic"/>
                <ns1:ea typeface="BIZ UDPGothic"/>
                <ns1:cs typeface="BIZ UDPGothic"/>
                <ns1:sym typeface="BIZ UDPGothic"/>
              </ns1:rPr>
              <ns1:t>connect webinars to business negotiations</ns1:t>
            </ns1:r>
            <ns1:endParaRPr b="0" i="0" sz="2399" u="none" cap="none" strike="noStrike">
              <ns1:solidFill>
                <ns1:srgbClr val="163F9B"/>
              </ns1:solidFill>
              <ns1:latin typeface="BIZ UDPGothic"/>
              <ns1:ea typeface="BIZ UDPGothic"/>
              <ns1:cs typeface="BIZ UDPGothic"/>
              <ns1:sym typeface="BIZ UDPGothic"/>
            </ns1:endParaRPr>
          </ns1:p>
        </ns0:txBody>
      </ns0:sp>
      <ns0:cxnSp>
        <ns0:nvCxnSpPr>
          <ns0:cNvPr id="1163" name="Google Shape;1163;p42"/>
          <ns0:cNvCxnSpPr/>
          <ns0:nvPr/>
        </ns0:nvCxnSpPr>
        <ns0:spPr>
          <ns1:xfrm>
            <ns1:off x="6591" y="786249"/>
            <ns1:ext cx="1218517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64" name="Google Shape;1164;p42"/>
          <ns0:cNvSpPr/>
          <ns0:nvPr/>
        </ns0:nvSpPr>
        <ns0:spPr>
          <ns1:xfrm>
            <ns1:off x="12031906" y="-7490"/>
            <ns1:ext cx="163393" cy="800294"/>
          </ns1:xfrm>
          <ns1:prstGeom prst="rect">
            <ns1:avLst/>
          </ns1:prstGeom>
          <ns1:solidFill>
            <ns1:srgbClr val="163F9B"/>
          </ns1:solidFill>
          <ns1:ln>
            <ns1:noFill/>
          </ns1:ln>
        </ns0:spPr>
        <ns0:txBody>
          <ns1:bodyPr anchorCtr="0" anchor="ctr" bIns="45675" lIns="91400" spcFirstLastPara="1" rIns="91400" wrap="square" tIns="45675">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5" name="Google Shape;1165;p42"/>
          <ns0:cNvSpPr txBox="1"/>
          <ns0:nvPr/>
        </ns0:nvSpPr>
        <ns0:spPr>
          <ns1:xfrm>
            <ns1:off x="10249471" y="222293"/>
            <ns1:ext cx="1696938" cy="276954"/>
          </ns1:xfrm>
          <ns1:prstGeom prst="rect">
            <ns1:avLst/>
          </ns1:prstGeom>
          <ns1:noFill/>
          <ns1:ln>
            <ns1:noFill/>
          </ns1:ln>
        </ns0:spPr>
        <ns0:txBody>
          <ns1:bodyPr anchorCtr="0" anchor="t" bIns="45675" lIns="91400" spcFirstLastPara="1" rIns="91400" wrap="square" tIns="45675">
            <ns1:sp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63F9B"/>
                </ns1:solidFill>
                <ns1:latin typeface="BIZ UDPGothic"/>
                <ns1:ea typeface="BIZ UDPGothic"/>
                <ns1:cs typeface="BIZ UDPGothic"/>
                <ns1:sym typeface="BIZ UDPGothic"/>
              </ns1:rPr>
              <ns1:t>Pricing </ns1:t>
            </ns1:r>
            <ns1:r>
              <ns1:rPr b="0" i="0" lang="ja-JP" sz="1200" u="none" cap="none" strike="noStrike">
                <ns1:solidFill>
                  <ns1:srgbClr val="163F9B"/>
                </ns1:solidFill>
                <ns1:latin typeface="BIZ UDPGothic"/>
                <ns1:ea typeface="BIZ UDPGothic"/>
                <ns1:cs typeface="BIZ UDPGothic"/>
                <ns1:sym typeface="BIZ UDPGothic"/>
              </ns1:rPr>
              <ns1:t>Plans</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66" name="Google Shape;1166;p42"/>
          <ns0:cNvSpPr/>
          <ns0:nvPr/>
        </ns0:nvSpPr>
        <ns0:spPr>
          <ns1:xfrm>
            <ns1:off x="3160710" y="1802823"/>
            <ns1:ext cx="1404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maximize</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webinar effectiveness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7" name="Google Shape;1167;p42"/>
          <ns0:cNvSpPr/>
          <ns0:nvPr/>
        </ns0:nvSpPr>
        <ns0:spPr>
          <ns1:xfrm>
            <ns1:off x="4744702" y="1802823"/>
            <ns1:ext cx="1692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Other options *Please consult individually for details</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@3,500 yen x number of attendees</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8" name="Google Shape;1168;p42"/>
          <ns0:cNvSpPr/>
          <ns0:nvPr/>
        </ns0:nvSpPr>
        <ns0:spPr>
          <ns1:xfrm>
            <ns1:off x="6552978"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Majisemi's dedicated follow-up staff will follow up with attendees and absentees via email and phone immediately after the seminar ends.</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50,000 yen</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9" name="Google Shape;1169;p42"/>
          <ns0:cNvSpPr/>
          <ns0:nvPr/>
        </ns0:nvSpPr>
        <ns0:spPr>
          <ns1:xfrm>
            <ns1:off x="8197756"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We will create an article of about 3,000 words with SEO in mind from the seminar's presentation content. By publishing it on your website, you can promote content marketing.</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This is an option to provide seminar videos for secondary use.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70" name="Google Shape;1170;p42"/>
          <ns0:cNvSpPr/>
          <ns0:nvPr/>
        </ns0:nvSpPr>
        <ns0:spPr>
          <ns1:xfrm>
            <ns1:off x="9961385" y="1802823"/>
            <ns1:ext cx="1366779"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*Provided free of charge within certain usage limits. During the trial, neither paid nor free provision is available.</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When posting seminar videos on YouTube, etc., long videos tend to be disliked. Therefore, we will edit and provide them in about 5-10 minutes.</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71" name="Google Shape;1171;p4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72" name="Google Shape;1172;p4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3.xml><?xml version="1.0" encoding="utf-8"?>
<ns0:sld xmlns:ns0="http://schemas.openxmlformats.org/presentationml/2006/main" xmlns:ns1="http://schemas.openxmlformats.org/drawingml/2006/main">
  <ns0:cSld>
    <ns0:spTree>
      <ns0:nvGrpSpPr>
        <ns0:cNvPr id="1176" name="Shape 1176"/>
        <ns0:cNvGrpSpPr/>
        <ns0:nvPr/>
      </ns0:nvGrpSpPr>
      <ns0:grpSpPr>
        <ns1:xfrm>
          <ns1:off x="0" y="0"/>
          <ns1:ext cx="0" cy="0"/>
          <ns1:chOff x="0" y="0"/>
          <ns1:chExt cx="0" cy="0"/>
        </ns1:xfrm>
      </ns0:grpSpPr>
      <ns0:cxnSp>
        <ns0:nvCxnSpPr>
          <ns0:cNvPr id="1177" name="Google Shape;1177;p43"/>
          <ns0:cNvCxnSpPr/>
          <ns0:nvPr/>
        </ns0:nvCxnSpPr>
        <ns0:spPr>
          <ns1:xfrm>
            <ns1:off x="6350" y="53052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78" name="Google Shape;1178;p43"/>
          <ns0:cNvSpPr/>
          <ns0:nvPr/>
        </ns0:nvSpPr>
        <ns0:spPr>
          <ns1:xfrm>
            <ns1:off x="12028601" y="-535"/>
            <ns1:ext cx="163399" cy="53234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79" name="Google Shape;1179;p43"/>
          <ns0:cNvSpPr txBox="1"/>
          <ns0:nvPr/>
        </ns0:nvSpPr>
        <ns0:spPr>
          <ns1:xfrm>
            <ns1:off x="571011" y="-13075"/>
            <ns1:ext cx="9543048"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For those who registered for the seminar but were absent</ns1:t>
            </ns1:r>
            <ns1:r>
              <ns1:rPr b="0" i="0" lang="ja-JP" sz="1800" u="none" cap="none" strike="noStrike">
                <ns1:solidFill>
                  <ns1:schemeClr val="accent4"/>
                </ns1:solidFill>
                <ns1:latin typeface="BIZ UDPGothic"/>
                <ns1:ea typeface="BIZ UDPGothic"/>
                <ns1:cs typeface="BIZ UDPGothic"/>
                <ns1:sym typeface="BIZ UDPGothic"/>
              </ns1:rPr>
              <ns1:t> on the day, we will allow them to view the day's video.</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80" name="Google Shape;1180;p43"/>
          <ns0:cNvSpPr txBox="1"/>
          <ns0:nvPr/>
        </ns0:nvSpPr>
        <ns0:spPr>
          <ns1:xfrm>
            <ns1:off x="10428204" y="59906"/>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aphicFrame>
        <ns0:nvGraphicFramePr>
          <ns0:cNvPr id="1181" name="Google Shape;1181;p43"/>
          <ns0:cNvGraphicFramePr/>
          <ns0:nvPr/>
        </ns0:nvGraphicFramePr>
        <ns0:xfrm>
          <ns1:off x="393729" y="804881"/>
          <ns1:ext cx="3000000" cy="3000000"/>
        </ns0:xfrm>
        <ns1:graphic>
          <ns1:graphicData uri="http://schemas.openxmlformats.org/drawingml/2006/table">
            <ns1:tbl>
              <ns1:tblPr bandRow="1" firstRow="1">
                <ns1:noFill/>
                <ns1:tableStyleId>{36977B20-A630-4A1D-81F4-7C21FFB1FC08}</ns1:tableStyleId>
              </ns1:tblPr>
              <ns1:tblGrid>
                <ns1:gridCol w="2414775"/>
                <ns1:gridCol w="2006075"/>
                <ns1:gridCol w="6923325"/>
              </ns1:tblGrid>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Name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Price (excluding tax)</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Majifolo</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(Post-se</ns1:t>
                      </ns1:r>
                      <ns1:r>
                        <ns1:rPr lang="ja-JP" sz="1200" u="none" cap="none" strike="noStrike">
                          <ns1:solidFill>
                            <ns1:schemeClr val="accent4"/>
                          </ns1:solidFill>
                          <ns1:latin typeface="BIZ UDPGothic"/>
                          <ns1:ea typeface="BIZ UDPGothic"/>
                          <ns1:cs typeface="BIZ UDPGothic"/>
                          <ns1:sym typeface="BIZ UDPGothic"/>
                        </ns1:rPr>
                        <ns1:t>minar fo</ns1:t>
                      </ns1:r>
                      <ns1:r>
                        <ns1:rPr lang="ja-JP" sz="1200" u="none" cap="none" strike="noStrike">
                          <ns1:solidFill>
                            <ns1:srgbClr val="153D97"/>
                          </ns1:solidFill>
                          <ns1:latin typeface="BIZ UDPGothic"/>
                          <ns1:ea typeface="BIZ UDPGothic"/>
                          <ns1:cs typeface="BIZ UDPGothic"/>
                          <ns1:sym typeface="BIZ UDPGothic"/>
                        </ns1:rPr>
                        <ns1:t>llow-up)</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@14,500 yen/10,000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Using recordings from past Majisemi events, we will host additional webinars effortlessly.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SEO article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For those who have previously registered for your webinars (your prospective customers), we will plan and host themes that are more likely to lead to business negotiations (appointments), such as competitor comparisons, product introductions, demos, etc.</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55625">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Full video provision/paid</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JPY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manage your seminar operations on your behalf. This includes creating the registration page, managing registrants, lending Zoom, and moderating on the day. (Attracting attendees is not included. You will need to handle that.)</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 Representative Terada</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Summary video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300,000 yen and up</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見逃し配信</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*Approximately 30 minutes to 1 hour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Rebroadcast</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 Representative Terada will facilitate presentations, discussions, and panel discussions at your seminar. Please consult on the theme.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"Evangelist AI" Digital Terada Keynote Speech Proxy</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415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Two-step webinar</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100,000 yen</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"Evangelist AI" Digital Terada, utilizing generative AI, will deliver a keynote speech at your webinar.</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Operational support (operation outsourcing)</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100,000 yen</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1,550,000 yen</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2,550,000 yen</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Presentation at your seminar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3,850,000 yen</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 SEO article creation and summary video creation can be conducted up to 4 times a year. Additional options can be purchased for more.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 Majifollow can be conducted for up to 120 people per year. Additional options can be purchased for more.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*3 Includes monthly activity costs for Majifollow Plus. A success fee of 30,000 yen per appointment is charged separately.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*4 The additional attendee slot gift benefit is granted one year after joining Majisemi Club and every year thereafter in the same month.</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(All amounts are tax-excluded)</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・You are scheduled to speak at a seminar but don't have time to prepare the script or slides.</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・There are no employees who are good at presentations (or they are too busy), so you want someone to handle the presentation as well.</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SEO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From 50,000 JPY per session</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※In units of 10 sessions, excluding initial costs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This is a strategy to aim for top rankings in YouTube and Google video searches. Majisemi will create a custom AI avatar for your company and produce video content explaining terms. Scripts will also be delivered, and blog utilization is possible.</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Product comparison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From 500,000 JPY</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※Excluding initial costs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create a competitive product comparison video to strongly promote the strengths of your product. Majisemi will create a custom AI avatar for your company and produce product comparison video content. Distribution via webinar is also possible.</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182" name="Google Shape;1182;p4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3" name="Google Shape;1183;p4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4.xml><?xml version="1.0" encoding="utf-8"?>
<ns0:sld xmlns:ns0="http://schemas.openxmlformats.org/presentationml/2006/main" xmlns:ns1="http://schemas.openxmlformats.org/drawingml/2006/main">
  <ns0:cSld>
    <ns0:spTree>
      <ns0:nvGrpSpPr>
        <ns0:cNvPr id="1187" name="Shape 1187"/>
        <ns0:cNvGrpSpPr/>
        <ns0:nvPr/>
      </ns0:nvGrpSpPr>
      <ns0:grpSpPr>
        <ns1:xfrm>
          <ns1:off x="0" y="0"/>
          <ns1:ext cx="0" cy="0"/>
          <ns1:chOff x="0" y="0"/>
          <ns1:chExt cx="0" cy="0"/>
        </ns1:xfrm>
      </ns0:grpSpPr>
      <ns0:cxnSp>
        <ns0:nvCxnSpPr>
          <ns0:cNvPr id="1188" name="Google Shape;1188;p4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89" name="Google Shape;1189;p4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0" name="Google Shape;1190;p44"/>
          <ns0:cNvSpPr txBox="1"/>
          <ns0:nvPr/>
        </ns0:nvSpPr>
        <ns0:spPr>
          <ns1:xfrm>
            <ns1:off x="571011" y="15500"/>
            <ns1:ext cx="4628400" cy="709199"/>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Notes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91" name="Google Shape;1191;p4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92" name="Google Shape;1192;p44"/>
          <ns0:cNvSpPr txBox="1"/>
          <ns0:nvPr/>
        </ns0:nvSpPr>
        <ns0:spPr>
          <ns1:xfrm>
            <ns1:off x="571000" y="880025"/>
            <ns1:ext cx="11143200" cy="5258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Additional charges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100"/>
              <ns1:buFont typeface="Arial"/>
              <ns1:buNone/>
            </ns1:pPr>
            <ns1:r>
              <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Cancellation fees</ns1:t>
            </ns1:r>
            <ns1:endParaRPr b="0" i="0" sz="1400" u="none" cap="none" strike="noStrike">
              <ns1:solidFill>
                <ns1:srgbClr val="000000"/>
              </ns1:solidFill>
              <ns1:latin typeface="Arial"/>
              <ns1:ea typeface="Arial"/>
              <ns1:cs typeface="Arial"/>
              <ns1:sym typeface="Arial"/>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For all services, if you cancel after making a 'formal application' through Majikan (Majisemi management screen) or after receiving the order form/application form, a 100% cancellation fee will apply.</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However, for webinar events, the cancellation fee is capped at 20 visitor slots for visitors and 30 slots for Majisemi Club.</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For Majifolo, the cancellation fee is capped at 20 visitor slots for visitors and 30 slots for Majisemi Club.</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If the title, announcement text, etc., are delayed and the webinar cannot be published by 5 PM, 10 business days before the event, it will be treated as a cancellation and the above cancellation fees will be charged.</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No refunds will be made for remaining slots upon withdrawal from Majisemi Club.</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Considering the purpose of Majisemi Club, if you cancel within one year of the contract start, a penalty will be applied. Please understand. (The difference from the visitor fee will be charged.)</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3" name="Google Shape;1193;p44"/>
          <ns0:cNvSpPr/>
          <ns0:nvPr/>
        </ns0:nvSpPr>
        <ns0:spPr>
          <ns1:xfrm>
            <ns1:off x="571011" y="922723"/>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4" name="Google Shape;1194;p44"/>
          <ns0:cNvSpPr/>
          <ns0:nvPr/>
        </ns0:nvSpPr>
        <ns0:spPr>
          <ns1:xfrm>
            <ns1:off x="565357" y="3849321"/>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5" name="Google Shape;1195;p44"/>
          <ns0:cNvSpPr txBox="1"/>
          <ns0:nvPr/>
        </ns0:nvSpPr>
        <ns0:spPr>
          <ns1:xfrm>
            <ns1:off x="4445188" y="1318345"/>
            <ns1:ext cx="6851667" cy="467694"/>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Orders placed less than 4 weeks before the event will incur a surcharge.</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96" name="Google Shape;1196;p44"/>
          <ns0:cNvGraphicFramePr/>
          <ns0:nvPr/>
        </ns0:nvGraphicFramePr>
        <ns0:xfrm>
          <ns1:off x="2542247" y="1871499"/>
          <ns1:ext cx="3000000" cy="3000000"/>
        </ns0:xfrm>
        <ns1:graphic>
          <ns1:graphicData uri="http://schemas.openxmlformats.org/drawingml/2006/table">
            <ns1:tbl>
              <ns1:tblPr>
                <ns1:noFill/>
                <ns1:tableStyleId>{3467832D-9DE1-49CC-B827-7DFF1556ED4D}</ns1:tableStyleId>
              </ns1:tblPr>
              <ns1:tblGrid>
                <ns1:gridCol w="3792850"/>
                <ns1:gridCol w="1859450"/>
                <ns1:gridCol w="1199350"/>
              </ns1:tblGrid>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Unit price (excluding tax)</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Upper limit specification</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40455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Base fee</ns1:t>
                      </ns1:r>
                      <ns1:endParaRPr sz="11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(Orders placed more than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14,500 JPY</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20 or more people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Orders placed less than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×1.25 surcharge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Orders placed less than 3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 surcharge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bl>
          </ns1:graphicData>
        </ns1:graphic>
      </ns0:graphicFrame>
      <ns0:sp>
        <ns0:nvSpPr>
          <ns0:cNvPr id="1197" name="Google Shape;1197;p44"/>
          <ns0:cNvSpPr txBox="1"/>
          <ns0:nvPr/>
        </ns0:nvSpPr>
        <ns0:spPr>
          <ns1:xfrm>
            <ns1:off x="4316361" y="3195806"/>
            <ns1:ext cx="7397843" cy="740925"/>
          </ns1:xfrm>
          <ns1:prstGeom prst="rect">
            <ns1:avLst/>
          </ns1:prstGeom>
          <ns1:noFill/>
          <ns1:ln>
            <ns1:noFill/>
          </ns1:ln>
        </ns0:spPr>
        <ns0:txBody>
          <ns1:bodyPr anchorCtr="0" anchor="t" bIns="45700" lIns="91425" spcFirstLastPara="1" rIns="91425" wrap="square" tIns="45700">
            <ns1:noAutofit/>
          </ns1:bodyPr>
          <ns1:lstStyle/>
          <ns1:p>
            <ns1:pPr indent="0" lvl="0" marL="59309" marR="0" rtl="0" algn="l">
              <ns1:lnSpc>
                <ns1:spcPct val="100000"/>
              </ns1:lnSpc>
              <ns1:spcBef>
                <ns1:spcPts val="0"/>
              </ns1:spcBef>
              <ns1:spcAft>
                <ns1:spcPts val="0"/>
              </ns1:spcAft>
              <ns1:buClr>
                <ns1:schemeClr val="accent4"/>
              </ns1:buClr>
              <ns1:buSzPts val="18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If the formal application cannot be made 4 weeks before the event, there is no surcharge, but the event will be postponed upon consultation.</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8" name="Google Shape;1198;p44"/>
          <ns0:cNvSpPr/>
          <ns0:nvPr/>
        </ns0:nvSpPr>
        <ns0:spPr>
          <ns1:xfrm>
            <ns1:off x="2203129" y="3317186"/>
            <ns1:ext cx="2110406" cy="394972"/>
          </ns1:xfrm>
          <ns1:prstGeom prst="rect">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Various Majisemi Club</ns1:t>
            </ns1:r>
            <ns1:endParaRPr b="0" i="0" sz="1400" u="none" cap="none" strike="noStrike">
              <ns1:solidFill>
                <ns1:srgbClr val="000000"/>
              </ns1:solidFill>
              <ns1:latin typeface="Arial"/>
              <ns1:ea typeface="Arial"/>
              <ns1:cs typeface="Arial"/>
              <ns1:sym typeface="Arial"/>
            </ns1:endParaRPr>
          </ns1:p>
        </ns0:txBody>
      </ns0:sp>
      <ns0:sp>
        <ns0:nvSpPr>
          <ns0:cNvPr id="1199" name="Google Shape;1199;p44"/>
          <ns0:cNvSpPr/>
          <ns0:nvPr/>
        </ns0:nvSpPr>
        <ns0:spPr>
          <ns1:xfrm>
            <ns1:off x="2205956" y="1386219"/>
            <ns1:ext cx="2110406" cy="394972"/>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Majisemi Visitor</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00" name="Google Shape;1200;p44"/>
          <ns0:cNvSpPr txBox="1"/>
          <ns0:nvPr/>
        </ns0:nvSpPr>
        <ns0:spPr>
          <ns1:xfrm>
            <ns1:off x="2100200" y="857300"/>
            <ns1:ext cx="9797700" cy="4968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 Generally, meetings start 6 weeks in advance, and the formal application is made 4 weeks before the event.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1201" name="Google Shape;1201;p4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02" name="Google Shape;1202;p4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5.xml><?xml version="1.0" encoding="utf-8"?>
<ns0:sld xmlns:ns0="http://schemas.openxmlformats.org/presentationml/2006/main" xmlns:ns1="http://schemas.openxmlformats.org/drawingml/2006/main">
  <ns0:cSld>
    <ns0:spTree>
      <ns0:nvGrpSpPr>
        <ns0:cNvPr id="1207" name="Shape 1207"/>
        <ns0:cNvGrpSpPr/>
        <ns0:nvPr/>
      </ns0:nvGrpSpPr>
      <ns0:grpSpPr>
        <ns1:xfrm>
          <ns1:off x="0" y="0"/>
          <ns1:ext cx="0" cy="0"/>
          <ns1:chOff x="0" y="0"/>
          <ns1:chExt cx="0" cy="0"/>
        </ns1:xfrm>
      </ns0:grpSpPr>
      <ns0:sp>
        <ns0:nvSpPr>
          <ns0:cNvPr id="1208" name="Google Shape;1208;p45"/>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Corporation</ns1:t>
            </ns1:r>
            <ns1:endParaRPr b="0" i="0" sz="1400" u="none" cap="none" strike="noStrike">
              <ns1:solidFill>
                <ns1:srgbClr val="000000"/>
              </ns1:solidFill>
              <ns1:latin typeface="Arial"/>
              <ns1:ea typeface="Arial"/>
              <ns1:cs typeface="Arial"/>
              <ns1:sym typeface="Arial"/>
            </ns1:endParaRPr>
          </ns1:p>
        </ns0:txBody>
      </ns0:sp>
      <ns0:sp>
        <ns0:nvSpPr>
          <ns0:cNvPr id="1209" name="Google Shape;1209;p45"/>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46.xml><?xml version="1.0" encoding="utf-8"?>
<ns0:sld xmlns:ns0="http://schemas.openxmlformats.org/presentationml/2006/main" xmlns:ns1="http://schemas.openxmlformats.org/drawingml/2006/main" xmlns:ns2="http://schemas.openxmlformats.org/officeDocument/2006/relationships">
  <ns0:cSld>
    <ns0:spTree>
      <ns0:nvGrpSpPr>
        <ns0:cNvPr id="1214" name="Shape 1214"/>
        <ns0:cNvGrpSpPr/>
        <ns0:nvPr/>
      </ns0:nvGrpSpPr>
      <ns0:grpSpPr>
        <ns1:xfrm>
          <ns1:off x="0" y="0"/>
          <ns1:ext cx="0" cy="0"/>
          <ns1:chOff x="0" y="0"/>
          <ns1:chExt cx="0" cy="0"/>
        </ns1:xfrm>
      </ns0:grpSpPr>
      <ns0:sp>
        <ns0:nvSpPr>
          <ns0:cNvPr id="1215" name="Google Shape;1215;p46"/>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16" name="Google Shape;1216;p46"/>
          <ns0:cNvSpPr/>
          <ns0:nvPr/>
        </ns0:nvSpPr>
        <ns0:spPr>
          <ns1:xfrm>
            <ns1:off x="0" y="-8878"/>
            <ns1:ext cx="5201692" cy="3317227"/>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217" name="Google Shape;1217;p46"/>
          <ns0:cNvGrpSpPr/>
          <ns0:nvPr/>
        </ns0:nvGrpSpPr>
        <ns0:grpSpPr>
          <ns1:xfrm>
            <ns1:off x="700136" y="399627"/>
            <ns1:ext cx="2012784" cy="2576310"/>
            <ns1:chOff x="711269" y="1590436"/>
            <ns1:chExt cx="2012784" cy="2576310"/>
          </ns1:xfrm>
        </ns0:grpSpPr>
        <ns0:sp>
          <ns0:nvSpPr>
            <ns0:cNvPr id="1218" name="Google Shape;1218;p46"/>
            <ns0:cNvSpPr txBox="1"/>
            <ns0:nvPr/>
          </ns0:nvSpPr>
          <ns0:spPr>
            <ns1:xfrm>
              <ns1:off x="723521" y="3565246"/>
              <ns1:ext cx="2000532" cy="601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2900"/>
                <ns1:buFont typeface="Arial"/>
                <ns1:buNone/>
              </ns1:pPr>
              <ns1:r>
                <ns1:rPr b="0" i="0" lang="ja-JP" sz="2900" u="none" cap="none" strike="noStrike">
                  <ns1:solidFill>
                    <ns1:schemeClr val="lt1"/>
                  </ns1:solidFill>
                  <ns1:latin typeface="BIZ UDPGothic"/>
                  <ns1:ea typeface="BIZ UDPGothic"/>
                  <ns1:cs typeface="BIZ UDPGothic"/>
                  <ns1:sym typeface="BIZ UDPGothic"/>
                </ns1:rPr>
                <ns1:t>Company overview</ns1:t>
              </ns1:r>
              <ns1:endParaRPr b="0" i="0" sz="2900" u="none" cap="none" strike="noStrike">
                <ns1:solidFill>
                  <ns1:schemeClr val="lt1"/>
                </ns1:solidFill>
                <ns1:latin typeface="BIZ UDPGothic"/>
                <ns1:ea typeface="BIZ UDPGothic"/>
                <ns1:cs typeface="BIZ UDPGothic"/>
                <ns1:sym typeface="BIZ UDPGothic"/>
              </ns1:endParaRPr>
            </ns1:p>
          </ns0:txBody>
        </ns0:sp>
        <ns0:pic>
          <ns0:nvPicPr>
            <ns0:cNvPr descr="抽象, 挿絵 が含まれている画像&#10;&#10;自動的に生成された説明" id="1219" name="Google Shape;1219;p46"/>
            <ns0:cNvPicPr preferRelativeResize="0"/>
            <ns0:nvPr/>
          </ns0:nvPicPr>
          <ns0:blipFill rotWithShape="1">
            <ns1:blip ns2:embed="rId3">
              <ns1:alphaModFix/>
            </ns1:blip>
            <ns1:srcRect b="0" l="0" r="0" t="0"/>
            <ns1:stretch/>
          </ns0:blipFill>
          <ns0:spPr>
            <ns1:xfrm>
              <ns1:off x="711269" y="1590436"/>
              <ns1:ext cx="2000533" cy="2000533"/>
            </ns1:xfrm>
            <ns1:prstGeom prst="rect">
              <ns1:avLst/>
            </ns1:prstGeom>
            <ns1:noFill/>
            <ns1:ln cap="flat" cmpd="sng" w="9525">
              <ns1:solidFill>
                <ns1:schemeClr val="lt1"/>
              </ns1:solidFill>
              <ns1:prstDash val="solid"/>
              <ns1:round/>
              <ns1:headEnd len="sm" w="sm" type="none"/>
              <ns1:tailEnd len="sm" w="sm" type="none"/>
            </ns1:ln>
          </ns0:spPr>
        </ns0:pic>
      </ns0:grpSp>
      <ns0:sp>
        <ns0:nvSpPr>
          <ns0:cNvPr id="1220" name="Google Shape;1220;p46"/>
          <ns0:cNvSpPr txBox="1"/>
          <ns0:nvPr/>
        </ns0:nvSpPr>
        <ns0:spPr>
          <ns1:xfrm>
            <ns1:off x="3160822" y="352669"/>
            <ns1:ext cx="1868100" cy="257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Company name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Headquarters location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Representative name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Business activities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 hosting achievements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Established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Capital</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Number of employees</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21" name="Google Shape;1221;p46"/>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2" name="Google Shape;1222;p46"/>
          <ns0:cNvSpPr txBox="1"/>
          <ns0:nvPr/>
        </ns0:nvSpPr>
        <ns0:spPr>
          <ns1:xfrm>
            <ns1:off x="5278560" y="357667"/>
            <ns1:ext cx="5651700" cy="267761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Majisemi Corporation</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3rd Floor, Shiodome Building, 1-2-20 Kaiga</ns1:t>
            </ns1:r>
            <ns1:br>
              <ns1:rPr b="0" i="0" lang="ja-JP" sz="1400" u="none" cap="none" strike="noStrike">
                <ns1:solidFill>
                  <ns1:schemeClr val="accent4"/>
                </ns1:solidFill>
                <ns1:latin typeface="BIZ UDPGothic"/>
                <ns1:ea typeface="BIZ UDPGothic"/>
                <ns1:cs typeface="BIZ UDPGothic"/>
                <ns1:sym typeface="BIZ UDPGothic"/>
              </ns1:rPr>
            </ns1:br>
            <ns1:r>
              <ns1:rPr b="0" i="0" lang="ja-JP" sz="1400" u="none" cap="none" strike="noStrike">
                <ns1:solidFill>
                  <ns1:schemeClr val="accent4"/>
                </ns1:solidFill>
                <ns1:latin typeface="BIZ UDPGothic"/>
                <ns1:ea typeface="BIZ UDPGothic"/>
                <ns1:cs typeface="BIZ UDPGothic"/>
                <ns1:sym typeface="BIZ UDPGothic"/>
              </ns1:rPr>
              <ns1:t>n, Minato-ku, Tokyo 105-0022
Yuichi Terada</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Operation of the IT and manufacturing industry-specific seminar marketing service 'Majisemi'</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Last year's achievements: approximately 1,000 events held, total attendance of about 60,000 people (2023)</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January 2018</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10 million JPY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45 employees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223" name="Google Shape;1223;p46"/>
          <ns0:cNvSpPr txBox="1"/>
          <ns0:nvPr/>
        </ns0:nvSpPr>
        <ns0:spPr>
          <ns1:xfrm>
            <ns1:off x="5297771" y="3309953"/>
            <ns1:ext cx="6227400" cy="1938952"/>
          </ns1:xfrm>
          <ns1:prstGeom prst="rect">
            <ns1:avLst/>
          </ns1:prstGeom>
          <ns1:noFill/>
          <ns1:ln>
            <ns1:noFill/>
          </ns1:ln>
        </ns0:spPr>
        <ns0:txBody>
          <ns1:bodyPr anchorCtr="0" anchor="t" bIns="45700" lIns="91425" spcFirstLastPara="1" rIns="91425" wrap="square" tIns="45700">
            <ns1:spAutoFit/>
          </ns1:bodyPr>
          <ns1:lstStyle/>
          <ns1:p>
            <ns1:pPr indent="-285750" lvl="0" marL="285750" marR="0" rtl="0" algn="just">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By creating new encounters and experiences with digital p</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roducts and services, we aim to promote the development </ns1:t>
            </ns1:r>
            <ns1:r>
              <ns1:rPr b="0" i="0" lang="ja-JP" sz="1200" u="none" cap="none" strike="noStrike">
                <ns1:solidFill>
                  <ns1:schemeClr val="lt1"/>
                </ns1:solidFill>
                <ns1:latin typeface="BIZ UDPGothic"/>
                <ns1:ea typeface="BIZ UDPGothic"/>
                <ns1:cs typeface="BIZ UDPGothic"/>
                <ns1:sym typeface="BIZ UDPGothic"/>
              </ns1:rPr>
              <ns1:t>of domestic industries and the advancement of engineers.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To achieve this, we convey the excellent technology and its potential to society, regardless of the size of the providing company.</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We clearly communicate to end users not the technology itself, but how it can solve their problems.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By 2025, we aim to host 2,000 webinars annually.</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24" name="Google Shape;1224;p46"/>
          <ns0:cNvSpPr txBox="1"/>
          <ns0:nvPr/>
        </ns0:nvSpPr>
        <ns0:spPr>
          <ns1:xfrm>
            <ns1:off x="1308066" y="4439084"/>
            <ns1:ext cx="3753000" cy="67706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セミナーをエンタメに変える</ns1:t>
            </ns1:r>
            <ns1:endParaRPr b="1" i="0" sz="1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セミナーで社会を変える</ns1:t>
            </ns1:r>
            <ns1:endParaRPr b="1" i="0" sz="900" u="none" cap="none" strike="noStrike">
              <ns1:solidFill>
                <ns1:schemeClr val="accent4"/>
              </ns1:solidFill>
              <ns1:latin typeface="BIZ UDPGothic"/>
              <ns1:ea typeface="BIZ UDPGothic"/>
              <ns1:cs typeface="BIZ UDPGothic"/>
              <ns1:sym typeface="BIZ UDPGothic"/>
            </ns1:endParaRPr>
          </ns1:p>
        </ns0:txBody>
      </ns0:sp>
      <ns0:sp>
        <ns0:nvSpPr>
          <ns0:cNvPr id="1225" name="Google Shape;1225;p46"/>
          <ns0:cNvSpPr txBox="1"/>
          <ns0:nvPr/>
        </ns0:nvSpPr>
        <ns0:spPr>
          <ns1:xfrm>
            <ns1:off x="531874" y="3666464"/>
            <ns1:ext cx="3989700" cy="828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4800"/>
              <ns1:buFont typeface="Arial"/>
              <ns1:buNone/>
            </ns1:pPr>
            <ns1:r>
              <ns1:rPr b="1" i="0" lang="ja-JP" sz="4800" u="none" cap="none" strike="noStrike">
                <ns1:solidFill>
                  <ns1:schemeClr val="accent4"/>
                </ns1:solidFill>
                <ns1:latin typeface="Aharoni"/>
                <ns1:ea typeface="Aharoni"/>
                <ns1:cs typeface="Aharoni"/>
                <ns1:sym typeface="Aharoni"/>
              </ns1:rPr>
              <ns1:t>MISSION</ns1:t>
            </ns1:r>
            <ns1:endParaRPr b="0" i="0" sz="4800" u="none" cap="none" strike="noStrike">
              <ns1:solidFill>
                <ns1:schemeClr val="accent4"/>
              </ns1:solidFill>
              <ns1:latin typeface="Aharoni"/>
              <ns1:ea typeface="Aharoni"/>
              <ns1:cs typeface="Aharoni"/>
              <ns1:sym typeface="Aharoni"/>
            </ns1:endParaRPr>
          </ns1:p>
        </ns0:txBody>
      </ns0:sp>
      <ns0:sp>
        <ns0:nvSpPr>
          <ns0:cNvPr id="1226" name="Google Shape;1226;p46"/>
          <ns0:cNvSpPr txBox="1"/>
          <ns0:nvPr/>
        </ns0:nvSpPr>
        <ns0:spPr>
          <ns1:xfrm>
            <ns1:off x="7675249" y="6568822"/>
            <ns1:ext cx="38706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日本マーケティングリサーチ機構調べ調査概要:2021年サービスの比較印象調査</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8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227" name="Google Shape;1227;p46"/>
          <ns0:cNvSpPr/>
          <ns0:nvPr/>
        </ns0:nvSpPr>
        <ns0:spPr>
          <ns1:xfrm>
            <ns1:off x="0" y="5571601"/>
            <ns1:ext cx="12191999" cy="72048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8" name="Google Shape;1228;p46"/>
          <ns0:cNvSpPr txBox="1"/>
          <ns0:nvPr/>
        </ns0:nvSpPr>
        <ns0:spPr>
          <ns1:xfrm>
            <ns1:off x="4326777" y="5670233"/>
            <ns1:ext cx="1779597"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集客に強いセミナーNo.1</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10;&#10;自動的に生成された説明" id="1229" name="Google Shape;1229;p46"/>
          <ns0:cNvPicPr preferRelativeResize="0"/>
          <ns0:nvPr/>
        </ns0:nvPicPr>
        <ns0:blipFill rotWithShape="1">
          <ns1:blip ns2:embed="rId4">
            <ns1:alphaModFix/>
          </ns1:blip>
          <ns1:srcRect b="0" l="0" r="0" t="0"/>
          <ns1:stretch/>
        </ns0:blipFill>
        <ns0:spPr>
          <ns1:xfrm>
            <ns1:off x="3377976" y="5316748"/>
            <ns1:ext cx="978791" cy="1094189"/>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0" name="Google Shape;1230;p46"/>
          <ns0:cNvPicPr preferRelativeResize="0"/>
          <ns0:nvPr/>
        </ns0:nvPicPr>
        <ns0:blipFill rotWithShape="1">
          <ns1:blip ns2:embed="rId4">
            <ns1:alphaModFix/>
          </ns1:blip>
          <ns1:srcRect b="0" l="0" r="0" t="0"/>
          <ns1:stretch/>
        </ns0:blipFill>
        <ns0:spPr>
          <ns1:xfrm>
            <ns1:off x="6217355" y="5336173"/>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1" name="Google Shape;1231;p46"/>
          <ns0:cNvPicPr preferRelativeResize="0"/>
          <ns0:nvPr/>
        </ns0:nvPicPr>
        <ns0:blipFill rotWithShape="1">
          <ns1:blip ns2:embed="rId4">
            <ns1:alphaModFix/>
          </ns1:blip>
          <ns1:srcRect b="0" l="0" r="0" t="0"/>
          <ns1:stretch/>
        </ns0:blipFill>
        <ns0:spPr>
          <ns1:xfrm>
            <ns1:off x="8697741" y="5374908"/>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sp>
        <ns0:nvSpPr>
          <ns0:cNvPr id="1232" name="Google Shape;1232;p46"/>
          <ns0:cNvSpPr txBox="1"/>
          <ns0:nvPr/>
        </ns0:nvSpPr>
        <ns0:spPr>
          <ns1:xfrm>
            <ns1:off x="9578638" y="5562393"/>
            <ns1:ext cx="18237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新規の商談獲得に</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強いセミナー</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3" name="Google Shape;1233;p46"/>
          <ns0:cNvSpPr txBox="1"/>
          <ns0:nvPr/>
        </ns0:nvSpPr>
        <ns0:spPr>
          <ns1:xfrm>
            <ns1:off x="6874255" y="5562393"/>
            <ns1:ext cx="18651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IT責任者が</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選ぶセミナー</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4" name="Google Shape;1234;p46"/>
          <ns0:cNvSpPr txBox="1"/>
          <ns0:nvPr/>
        </ns0:nvSpPr>
        <ns0:spPr>
          <ns1:xfrm>
            <ns1:off x="726380" y="5639476"/>
            <ns1:ext cx="2442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おかげ様で３つのNo.１</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獲得しました！1</ns1:t>
            </ns1:r>
            <ns1:endParaRPr b="1" i="0" sz="1600" u="none" cap="none" strike="noStrike">
              <ns1:solidFill>
                <ns1:srgbClr val="000000"/>
              </ns1:solidFill>
              <ns1:latin typeface="BIZ UDPGothic"/>
              <ns1:ea typeface="BIZ UDPGothic"/>
              <ns1:cs typeface="BIZ UDPGothic"/>
              <ns1:sym typeface="BIZ UDPGothic"/>
            </ns1:endParaRPr>
          </ns1:p>
        </ns0:txBody>
      </ns0:sp>
      <ns0:cxnSp>
        <ns0:nvCxnSpPr>
          <ns0:cNvPr id="1235" name="Google Shape;1235;p46"/>
          <ns0:cNvCxnSpPr/>
          <ns0:nvPr/>
        </ns0:nvCxnSpPr>
        <ns0:spPr>
          <ns1:xfrm>
            <ns1:off x="606009" y="4439084"/>
            <ns1:ext cx="4595683"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236" name="Google Shape;1236;p46"/>
          <ns0:cNvSpPr txBox="1"/>
          <ns0:nvPr/>
        </ns0:nvSpPr>
        <ns0:spPr>
          <ns1:xfrm>
            <ns1:off x="10164033" y="6321232"/>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37" name="Google Shape;1237;p46"/>
          <ns0:cNvSpPr txBox="1"/>
          <ns0:nvPr>
            <ns0:ph idx="12" type="sldNum"/>
          </ns0:nvPr>
        </ns0:nvSpPr>
        <ns0:spPr>
          <ns1:xfrm>
            <ns1:off x="11755464" y="6321233"/>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7.xml><?xml version="1.0" encoding="utf-8"?>
<ns0:sld xmlns:ns0="http://schemas.openxmlformats.org/presentationml/2006/main" xmlns:ns1="http://schemas.openxmlformats.org/drawingml/2006/main" xmlns:ns2="http://schemas.openxmlformats.org/officeDocument/2006/relationships">
  <ns0:cSld>
    <ns0:spTree>
      <ns0:nvGrpSpPr>
        <ns0:cNvPr id="1242" name="Shape 1242"/>
        <ns0:cNvGrpSpPr/>
        <ns0:nvPr/>
      </ns0:nvGrpSpPr>
      <ns0:grpSpPr>
        <ns1:xfrm>
          <ns1:off x="0" y="0"/>
          <ns1:ext cx="0" cy="0"/>
          <ns1:chOff x="0" y="0"/>
          <ns1:chExt cx="0" cy="0"/>
        </ns1:xfrm>
      </ns0:grpSpPr>
      <ns0:sp>
        <ns0:nvSpPr>
          <ns0:cNvPr id="1243" name="Google Shape;1243;p47"/>
          <ns0:cNvSpPr/>
          <ns0:nvPr/>
        </ns0:nvSpPr>
        <ns0:spPr>
          <ns1:xfrm>
            <ns1:off x="1" y="2945219"/>
            <ns1:ext cx="2743200" cy="3912781"/>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4" name="Google Shape;1244;p47"/>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5" name="Google Shape;1245;p47"/>
          <ns0:cNvSpPr txBox="1"/>
          <ns0:nvPr/>
        </ns0:nvSpPr>
        <ns0:spPr>
          <ns1:xfrm>
            <ns1:off x="634801" y="3827126"/>
            <ns1:ext cx="1473600" cy="13866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取引実績</ns1:t>
            </ns1:r>
            <ns1:endParaRPr b="0" i="0" sz="4000" u="none" cap="none" strike="noStrike">
              <ns1:solidFill>
                <ns1:schemeClr val="lt1"/>
              </ns1:solidFill>
              <ns1:latin typeface="BIZ UDPGothic"/>
              <ns1:ea typeface="BIZ UDPGothic"/>
              <ns1:cs typeface="BIZ UDPGothic"/>
              <ns1:sym typeface="BIZ UDPGothic"/>
            </ns1:endParaRPr>
          </ns1:p>
        </ns0:txBody>
      </ns0:sp>
      <ns0:sp>
        <ns0:nvSpPr>
          <ns0:cNvPr id="1246" name="Google Shape;1246;p47"/>
          <ns0:cNvSpPr txBox="1"/>
          <ns0:nvPr/>
        </ns0:nvSpPr>
        <ns0:spPr>
          <ns1:xfrm>
            <ns1:off x="3131834" y="2845187"/>
            <ns1:ext cx="2931600" cy="3452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A10ネットワークス株式会社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アイテック阪急阪神株式会社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アドバンテック株式会社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株式会社アクシオ</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株式会社アシスト</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伊藤忠テクノソリューションズ株式会社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株式会社インターネットイニシアティブ</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インフォコム株式会社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エクイニクス・ジャパン株式会社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SCSK株式会社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エフセキュア株式会社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エムオーテックス株式会社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エンカレッジ・テクノロジ株式会社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エントラストジャパン株式会社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株式会社オージス総研</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株式会社オプロ</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クリックテック・ジャパン株式会社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クロス・ヘッド株式会社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KCCSモバイルエンジニアリング株式会社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株式会社サーバーワークス</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7" name="Google Shape;1247;p47"/>
          <ns0:cNvSpPr txBox="1"/>
          <ns0:nvPr/>
        </ns0:nvSpPr>
        <ns0:spPr>
          <ns1:xfrm>
            <ns1:off x="5939880" y="2845187"/>
            <ns1:ext cx="2658300" cy="33384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サイオステクノロジー株式会社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サイバートラスト株式会社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株式会社ジール</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CTCシステムマネジメント株式会社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株式会社システナ</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シンガポールテレコム・ジャパン株式会社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GMOグローバルサイン株式会社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JBサービス株式会社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スターティアレイズ株式会社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Smart Style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Sumitomo Electric Information Systems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Zoho Japan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Soliton Systems K.K.</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Dynatrace</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TIS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Techvan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TechMatrix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Delivery Consulting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Dell EMC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NSW Inc.</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8" name="Google Shape;1248;p47"/>
          <ns0:cNvSpPr txBox="1"/>
          <ns0:nvPr/>
        </ns0:nvSpPr>
        <ns0:spPr>
          <ns1:xfrm>
            <ns1:off x="8784939" y="2845187"/>
            <ns1:ext cx="2931600" cy="3329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Hulinks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Netskope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Pasona Tech,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Nippon Telegraph and Telephone East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Limited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Communication Services Limited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 Electric IT Solutions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Mitsubishi Electric Information Systems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Mirantis Japan,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Monstar Lab,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Red Team Technologies,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Rosetta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dk1"/>
              </ns1:buClr>
              <ns1:buSzPts val="1100"/>
              <ns1:buFont typeface="Noto Sans Symbols"/>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(Agent)</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MM Research Institute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Creative Bank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Target Media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Nikkei Advertising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Bigbeat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Mynavi Corporation</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9" name="Google Shape;1249;p47"/>
          <ns0:cNvSpPr txBox="1"/>
          <ns0:nvPr/>
        </ns0:nvSpPr>
        <ns0:spPr>
          <ns1:xfrm>
            <ns1:off x="495481" y="5667934"/>
            <ns1:ext cx="1752240" cy="253875"/>
          </ns1:xfrm>
          <ns1:prstGeom prst="rect">
            <ns1:avLst/>
          </ns1:prstGeom>
          <ns1:noFill/>
          <ns1:ln cap="flat" cmpd="sng" w="9525">
            <ns1:solidFill>
              <ns1:schemeClr val="lt1"/>
            </ns1:solidFill>
            <ns1:prstDash val="solid"/>
            <ns1:round/>
            <ns1:headEnd len="sm" w="sm" type="none"/>
            <ns1:tailEnd len="sm" w="sm" type="none"/>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Major clients only, in alphabetical order</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1250" name="Google Shape;1250;p47"/>
          <ns0:cNvSpPr/>
          <ns0:nvPr/>
        </ns0:nvSpPr>
        <ns0:spPr>
          <ns1:xfrm>
            <ns1:off x="1303567" y="242011"/>
            <ns1:ext cx="2513533" cy="2513533"/>
          </ns1:xfrm>
          <ns1:prstGeom prst="ellipse">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5"/>
              </ns1:solidFill>
              <ns1:latin typeface="Arial"/>
              <ns1:ea typeface="Arial"/>
              <ns1:cs typeface="Arial"/>
              <ns1:sym typeface="Arial"/>
            </ns1:endParaRPr>
          </ns1:p>
        </ns0:txBody>
      </ns0:sp>
      <ns0:sp>
        <ns0:nvSpPr>
          <ns0:cNvPr id="1251" name="Google Shape;1251;p47"/>
          <ns0:cNvSpPr txBox="1"/>
          <ns0:nvPr/>
        </ns0:nvSpPr>
        <ns0:spPr>
          <ns1:xfrm>
            <ns1:off x="1303567" y="888374"/>
            <ns1:ext cx="2513400" cy="1139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With c</ns1:t>
            </ns1:r>
            <ns1:r>
              <ns1:rPr b="0" i="0" lang="ja-JP" sz="1800" u="none" cap="none" strike="noStrike">
                <ns1:solidFill>
                  <ns1:schemeClr val="accent4"/>
                </ns1:solidFill>
                <ns1:latin typeface="BIZ UDPGothic"/>
                <ns1:ea typeface="BIZ UDPGothic"/>
                <ns1:cs typeface="BIZ UDPGothic"/>
                <ns1:sym typeface="BIZ UDPGothic"/>
              </ns1:rPr>
              <ns1:t>lients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Number of se</ns1:t>
            </ns1:r>
            <ns1:r>
              <ns1:rPr b="0" i="0" lang="ja-JP" sz="1800" u="none" cap="none" strike="noStrike">
                <ns1:solidFill>
                  <ns1:schemeClr val="accent4"/>
                </ns1:solidFill>
                <ns1:latin typeface="BIZ UDPGothic"/>
                <ns1:ea typeface="BIZ UDPGothic"/>
                <ns1:cs typeface="BIZ UDPGothic"/>
                <ns1:sym typeface="BIZ UDPGothic"/>
              </ns1:rPr>
              <ns1:t>minars held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Increasing every year!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52" name="Google Shape;1252;p47"/>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53" name="Google Shape;1253;p4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54" name="Google Shape;1254;p4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pic>
        <ns0:nvPicPr>
          <ns0:cNvPr id="1255" name="Google Shape;1255;p47"/>
          <ns0:cNvPicPr preferRelativeResize="0"/>
          <ns0:nvPr/>
        </ns0:nvPicPr>
        <ns0:blipFill rotWithShape="1">
          <ns1:blip ns2:embed="rId3">
            <ns1:alphaModFix/>
          </ns1:blip>
          <ns1:srcRect b="0" l="0" r="0" t="0"/>
          <ns1:stretch/>
        </ns0:blipFill>
        <ns0:spPr>
          <ns1:xfrm>
            <ns1:off x="3969500" y="152400"/>
            <ns1:ext cx="7072476" cy="2513550"/>
          </ns1:xfrm>
          <ns1:prstGeom prst="rect">
            <ns1:avLst/>
          </ns1:prstGeom>
          <ns1:noFill/>
          <ns1:ln>
            <ns1:noFill/>
          </ns1:ln>
        </ns0:spPr>
      </ns0:pic>
    </ns0:spTree>
  </ns0:cSld>
  <ns0:clrMapOvr>
    <ns1:masterClrMapping/>
  </ns0:clrMapOvr>
</ns0:sld>
</file>

<file path=ppt/slides/slide48.xml><?xml version="1.0" encoding="utf-8"?>
<ns0:sld xmlns:ns0="http://schemas.openxmlformats.org/presentationml/2006/main" xmlns:ns1="http://schemas.openxmlformats.org/drawingml/2006/main" xmlns:ns2="http://schemas.openxmlformats.org/officeDocument/2006/relationships">
  <ns0:cSld>
    <ns0:spTree>
      <ns0:nvGrpSpPr>
        <ns0:cNvPr id="1260" name="Shape 1260"/>
        <ns0:cNvGrpSpPr/>
        <ns0:nvPr/>
      </ns0:nvGrpSpPr>
      <ns0:grpSpPr>
        <ns1:xfrm>
          <ns1:off x="0" y="0"/>
          <ns1:ext cx="0" cy="0"/>
          <ns1:chOff x="0" y="0"/>
          <ns1:chExt cx="0" cy="0"/>
        </ns1:xfrm>
      </ns0:grpSpPr>
      <ns0:pic>
        <ns0:nvPicPr>
          <ns0:cNvPr descr="背景パターン" id="1261" name="Google Shape;1261;p48"/>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sp>
        <ns0:nvSpPr>
          <ns0:cNvPr id="1262" name="Google Shape;1262;p48"/>
          <ns0:cNvSpPr txBox="1"/>
          <ns0:nvPr/>
        </ns0:nvSpPr>
        <ns0:spPr>
          <ns1:xfrm>
            <ns1:off x="1914125" y="3493120"/>
            <ns1:ext cx="8348100" cy="1263197"/>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セミナーをエンタメに変える</ns1:t>
            </ns1:r>
            <ns1:endParaRPr b="1" i="0" sz="3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セミナーで社会を変える</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263" name="Google Shape;1263;p48"/>
          <ns0:cNvGrpSpPr/>
          <ns0:nvPr/>
        </ns0:nvGrpSpPr>
        <ns0:grpSpPr>
          <ns1:xfrm>
            <ns1:off x="4732137" y="413522"/>
            <ns1:ext cx="2879718" cy="1024215"/>
            <ns1:chOff x="4649862" y="1573510"/>
            <ns1:chExt cx="2879718" cy="1024215"/>
          </ns1:xfrm>
        </ns0:grpSpPr>
        <ns0:pic>
          <ns0:nvPicPr>
            <ns0:cNvPr descr="ロゴ&#10;&#10;自動的に生成された説明" id="1264" name="Google Shape;1264;p48"/>
            <ns0:cNvPicPr preferRelativeResize="0"/>
            <ns0:nvPr/>
          </ns0:nvPicPr>
          <ns0:blipFill rotWithShape="1">
            <ns1:blip ns2:embed="rId4">
              <ns1:alphaModFix/>
            </ns1:blip>
            <ns1:srcRect b="0" l="0" r="0" t="0"/>
            <ns1:stretch/>
          </ns0:blipFill>
          <ns0:spPr>
            <ns1:xfrm>
              <ns1:off x="5634659"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5" name="Google Shape;1265;p48"/>
            <ns0:cNvPicPr preferRelativeResize="0"/>
            <ns0:nvPr/>
          </ns0:nvPicPr>
          <ns0:blipFill rotWithShape="1">
            <ns1:blip ns2:embed="rId4">
              <ns1:alphaModFix/>
            </ns1:blip>
            <ns1:srcRect b="0" l="0" r="0" t="0"/>
            <ns1:stretch/>
          </ns0:blipFill>
          <ns0:spPr>
            <ns1:xfrm>
              <ns1:off x="6613384"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6" name="Google Shape;1266;p48"/>
            <ns0:cNvPicPr preferRelativeResize="0"/>
            <ns0:nvPr/>
          </ns0:nvPicPr>
          <ns0:blipFill rotWithShape="1">
            <ns1:blip ns2:embed="rId4">
              <ns1:alphaModFix/>
            </ns1:blip>
            <ns1:srcRect b="0" l="0" r="0" t="0"/>
            <ns1:stretch/>
          </ns0:blipFill>
          <ns0:spPr>
            <ns1:xfrm>
              <ns1:off x="4649862"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grpSp>
      <ns0:grpSp>
        <ns0:nvGrpSpPr>
          <ns0:cNvPr id="1267" name="Google Shape;1267;p48"/>
          <ns0:cNvGrpSpPr/>
          <ns0:nvPr/>
        </ns0:nvGrpSpPr>
        <ns0:grpSpPr>
          <ns1:xfrm>
            <ns1:off x="3969353" y="1585656"/>
            <ns1:ext cx="4405363" cy="1445074"/>
            <ns1:chOff x="3636169" y="1970880"/>
            <ns1:chExt cx="4916700" cy="1445074"/>
          </ns1:xfrm>
        </ns0:grpSpPr>
        <ns0:sp>
          <ns0:nvSpPr>
            <ns0:cNvPr id="1268" name="Google Shape;1268;p48"/>
            <ns0:cNvSpPr txBox="1"/>
            <ns0:nvPr/>
          </ns0:nvSpPr>
          <ns0:spPr>
            <ns1:xfrm>
              <ns1:off x="4117968" y="1970880"/>
              <ns1:ext cx="3953101"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集客に強いセミナーNo.1</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69" name="Google Shape;1269;p48"/>
            <ns0:cNvSpPr txBox="1"/>
            <ns0:nvPr/>
          </ns0:nvSpPr>
          <ns0:spPr>
            <ns1:xfrm>
              <ns1:off x="3636169" y="2412087"/>
              <ns1:ext cx="491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seminar for acquiring new business negotiations</ns1:t>
              </ns1:r>
              <ns1:endParaRPr b="1" i="0" sz="2000" u="none" cap="none" strike="noStrike">
                <ns1:solidFill>
                  <ns1:schemeClr val="lt1"/>
                </ns1:solidFill>
                <ns1:latin typeface="BIZ UDPGothic"/>
                <ns1:ea typeface="BIZ UDPGothic"/>
                <ns1:cs typeface="BIZ UDPGothic"/>
                <ns1:sym typeface="BIZ UDPGothic"/>
              </ns1:endParaRPr>
            </ns1:p>
          </ns0:txBody>
        </ns0:sp>
        <ns0:grpSp>
          <ns0:nvGrpSpPr>
            <ns0:cNvPr id="1270" name="Google Shape;1270;p48"/>
            <ns0:cNvGrpSpPr/>
            <ns0:nvPr/>
          </ns0:nvGrpSpPr>
          <ns0:grpSpPr>
            <ns1:xfrm>
              <ns1:off x="3955368" y="2853295"/>
              <ns1:ext cx="4278300" cy="562659"/>
              <ns1:chOff x="7004220" y="-265523"/>
              <ns1:chExt cx="4278300" cy="562659"/>
            </ns1:xfrm>
          </ns0:grpSpPr>
          <ns0:sp>
            <ns0:nvSpPr>
              <ns0:cNvPr id="1271" name="Google Shape;1271;p48"/>
              <ns0:cNvSpPr txBox="1"/>
              <ns0:nvPr/>
            </ns0:nvSpPr>
            <ns0:spPr>
              <ns1:xfrm>
                <ns1:off x="7004220" y="-265523"/>
                <ns1:ext cx="42783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seminar chosen by IT managers</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72" name="Google Shape;1272;p48"/>
              <ns0:cNvSpPr txBox="1"/>
              <ns0:nvPr/>
            </ns0:nvSpPr>
            <ns0:spPr>
              <ns1:xfrm>
                <ns1:off x="7166778" y="97036"/>
                <ns1:ext cx="3953100" cy="200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grpSp>
      <ns0:pic>
        <ns0:nvPicPr>
          <ns0:cNvPr descr="黒い背景に白い文字がある&#10;&#10;中程度の精度で" id="1273" name="Google Shape;1273;p48"/>
          <ns0:cNvPicPr preferRelativeResize="0"/>
          <ns0:nvPr/>
        </ns0:nvPicPr>
        <ns0:blipFill rotWithShape="1">
          <ns1:blip ns2:embed="rId5">
            <ns1:alphaModFix/>
          </ns1:blip>
          <ns1:srcRect b="0" l="0" r="0" t="0"/>
          <ns1:stretch/>
        </ns0:blipFill>
        <ns0:spPr>
          <ns1:xfrm>
            <ns1:off x="5413636" y="5130451"/>
            <ns1:ext cx="1516720" cy="1516720"/>
          </ns1:xfrm>
          <ns1:prstGeom prst="rect">
            <ns1:avLst/>
          </ns1:prstGeom>
          <ns1:noFill/>
          <ns1:ln>
            <ns1:noFill/>
          </ns1:ln>
        </ns0:spPr>
      </ns0:pic>
    </ns0:spTree>
  </ns0:cSld>
  <ns0:clrMapOvr>
    <ns1:masterClrMapping/>
  </ns0:clrMapOvr>
</ns0:sld>
</file>

<file path=ppt/slides/slide5.xml><?xml version="1.0" encoding="utf-8"?>
<ns0:sld xmlns:ns0="http://schemas.openxmlformats.org/presentationml/2006/main" xmlns:ns1="http://schemas.openxmlformats.org/drawingml/2006/main">
  <ns0:cSld>
    <ns0:spTree>
      <ns0:nvGrpSpPr>
        <ns0:cNvPr id="144" name="Shape 144"/>
        <ns0:cNvGrpSpPr/>
        <ns0:nvPr/>
      </ns0:nvGrpSpPr>
      <ns0:grpSpPr>
        <ns1:xfrm>
          <ns1:off x="0" y="0"/>
          <ns1:ext cx="0" cy="0"/>
          <ns1:chOff x="0" y="0"/>
          <ns1:chExt cx="0" cy="0"/>
        </ns1:xfrm>
      </ns0:grpSpPr>
      <ns0:cxnSp>
        <ns0:nvCxnSpPr>
          <ns0:cNvPr id="145" name="Google Shape;145;p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46" name="Google Shape;146;p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47" name="Google Shape;147;p5"/>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ヒアリング</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48" name="Google Shape;148;p5"/>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49" name="Google Shape;149;p5"/>
          <ns0:cNvSpPr txBox="1"/>
          <ns0:nvPr/>
        </ns0:nvSpPr>
        <ns0:spPr>
          <ns1:xfrm>
            <ns1:off x="525996" y="874427"/>
            <ns1:ext cx="11284500" cy="540143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On the necessity of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・What is considered important as a means of lead acquisition?</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・Websites (content marketing)</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・Real exhibitions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・Comparison sites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・Ads on Google, Facebook, etc.</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・Telemarketing</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・Others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Budget status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・Cost per lead, cost per appointment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・Presence and amount of budget for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・Budget allocation for the above lead acquisition methods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・Budget planning and decision timing</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50" name="Google Shape;150;p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51" name="Google Shape;151;p5"/>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6.xml><?xml version="1.0" encoding="utf-8"?>
<ns0:sld xmlns:ns0="http://schemas.openxmlformats.org/presentationml/2006/main" xmlns:ns1="http://schemas.openxmlformats.org/drawingml/2006/main">
  <ns0:cSld>
    <ns0:spTree>
      <ns0:nvGrpSpPr>
        <ns0:cNvPr id="156" name="Shape 156"/>
        <ns0:cNvGrpSpPr/>
        <ns0:nvPr/>
      </ns0:nvGrpSpPr>
      <ns0:grpSpPr>
        <ns1:xfrm>
          <ns1:off x="0" y="0"/>
          <ns1:ext cx="0" cy="0"/>
          <ns1:chOff x="0" y="0"/>
          <ns1:chExt cx="0" cy="0"/>
        </ns1:xfrm>
      </ns0:grpSpPr>
      <ns0:cxnSp>
        <ns0:nvCxnSpPr>
          <ns0:cNvPr id="157" name="Google Shape;157;p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58" name="Google Shape;158;p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59" name="Google Shape;159;p6"/>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ヒアリング</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60" name="Google Shape;160;p6"/>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61" name="Google Shape;161;p6"/>
          <ns0:cNvSpPr txBox="1"/>
          <ns0:nvPr/>
        </ns0:nvSpPr>
        <ns0:spPr>
          <ns1:xfrm>
            <ns1:off x="525996" y="874427"/>
            <ns1:ext cx="11284500" cy="30007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Purpose/challenges of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・Want to acquire more leads/cannot attract attendees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・Want to acquire leads that match the target/poor lead quality</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・Want to connect webinars to business negotiations/cannot connect to negotiations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・Want someone to manage webinars/management is difficult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・Want to start small with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・Others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・Utilizing webinars for new customer acquisition and test marketing in Southeast Asia</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62" name="Google Shape;162;p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63" name="Google Shape;163;p6"/>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7.xml><?xml version="1.0" encoding="utf-8"?>
<ns0:sld xmlns:ns0="http://schemas.openxmlformats.org/presentationml/2006/main" xmlns:ns1="http://schemas.openxmlformats.org/drawingml/2006/main">
  <ns0:cSld>
    <ns0:spTree>
      <ns0:nvGrpSpPr>
        <ns0:cNvPr id="168" name="Shape 168"/>
        <ns0:cNvGrpSpPr/>
        <ns0:nvPr/>
      </ns0:nvGrpSpPr>
      <ns0:grpSpPr>
        <ns1:xfrm>
          <ns1:off x="0" y="0"/>
          <ns1:ext cx="0" cy="0"/>
          <ns1:chOff x="0" y="0"/>
          <ns1:chExt cx="0" cy="0"/>
        </ns1:xfrm>
      </ns0:grpSpPr>
      <ns0:sp>
        <ns0:nvSpPr>
          <ns0:cNvPr id="169" name="Google Shape;169;p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Why webinars?</ns1:t>
            </ns1:r>
            <ns1:endParaRPr b="0" i="0" sz="1400" u="none" cap="none" strike="noStrike">
              <ns1:solidFill>
                <ns1:srgbClr val="000000"/>
              </ns1:solidFill>
              <ns1:latin typeface="Arial"/>
              <ns1:ea typeface="Arial"/>
              <ns1:cs typeface="Arial"/>
              <ns1:sym typeface="Arial"/>
            </ns1:endParaRPr>
          </ns1:p>
        </ns0:txBody>
      </ns0:sp>
      <ns0:sp>
        <ns0:nvSpPr>
          <ns0:cNvPr id="170" name="Google Shape;170;p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71" name="Google Shape;171;p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72" name="Google Shape;172;p7"/>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8.xml><?xml version="1.0" encoding="utf-8"?>
<ns0:sld xmlns:ns0="http://schemas.openxmlformats.org/presentationml/2006/main" xmlns:ns1="http://schemas.openxmlformats.org/drawingml/2006/main" xmlns:ns2="http://schemas.openxmlformats.org/officeDocument/2006/relationships">
  <ns0:cSld>
    <ns0:spTree>
      <ns0:nvGrpSpPr>
        <ns0:cNvPr id="177" name="Shape 177"/>
        <ns0:cNvGrpSpPr/>
        <ns0:nvPr/>
      </ns0:nvGrpSpPr>
      <ns0:grpSpPr>
        <ns1:xfrm>
          <ns1:off x="0" y="0"/>
          <ns1:ext cx="0" cy="0"/>
          <ns1:chOff x="0" y="0"/>
          <ns1:chExt cx="0" cy="0"/>
        </ns1:xfrm>
      </ns0:grpSpPr>
      <ns0:cxnSp>
        <ns0:nvCxnSpPr>
          <ns0:cNvPr id="178" name="Google Shape;178;p8"/>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79" name="Google Shape;179;p8"/>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80" name="Google Shape;180;p8"/>
          <ns0:cNvSpPr txBox="1"/>
          <ns0:nvPr/>
        </ns0:nvSpPr>
        <ns0:spPr>
          <ns1:xfrm>
            <ns1:off x="221196" y="101835"/>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The role of webinars in B2B marketing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81" name="Google Shape;181;p8"/>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pSp>
        <ns0:nvGrpSpPr>
          <ns0:cNvPr id="182" name="Google Shape;182;p8"/>
          <ns0:cNvGrpSpPr/>
          <ns0:nvPr/>
        </ns0:nvGrpSpPr>
        <ns0:grpSpPr>
          <ns1:xfrm>
            <ns1:off x="506730" y="1289859"/>
            <ns1:ext cx="11157275" cy="777702"/>
            <ns1:chOff x="506730" y="986269"/>
            <ns1:chExt cx="11157275" cy="777702"/>
          </ns1:xfrm>
        </ns0:grpSpPr>
        <ns0:sp>
          <ns0:nvSpPr>
            <ns0:cNvPr id="183" name="Google Shape;183;p8"/>
            <ns0:cNvSpPr/>
            <ns0:nvPr/>
          </ns0:nvSpPr>
          <ns0:spPr>
            <ns1:xfrm>
              <ns1:off x="8230197" y="989953"/>
              <ns1:ext cx="3433808"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Focusing on products/services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Evaluation, selection, internal approval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4" name="Google Shape;184;p8"/>
            <ns0:cNvSpPr/>
            <ns0:nvPr/>
          </ns0:nvSpPr>
          <ns0:spPr>
            <ns1:xfrm>
              <ns1:off x="5535796" y="986270"/>
              <ns1:ext cx="30043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Products/services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Searching for candidates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5" name="Google Shape;185;p8"/>
            <ns0:cNvSpPr/>
            <ns0:nvPr/>
          </ns0:nvSpPr>
          <ns0:spPr>
            <ns1:xfrm>
              <ns1:off x="3110842" y="986269"/>
              <ns1:ext cx="27376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課題に気づき</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社内で検討</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6" name="Google Shape;186;p8"/>
            <ns0:cNvSpPr/>
            <ns0:nvPr/>
          </ns0:nvSpPr>
          <ns0:spPr>
            <ns1:xfrm>
              <ns1:off x="506730" y="989953"/>
              <ns1:ext cx="291370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気づいてない</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187" name="Google Shape;187;p8"/>
          <ns0:cNvSpPr txBox="1"/>
          <ns0:nvPr/>
        </ns0:nvSpPr>
        <ns0:spPr>
          <ns1:xfrm>
            <ns1:off x="1143946" y="2048764"/>
            <ns1:ext cx="1681804" cy="276999"/>
          </ns1:xfrm>
          <ns1:prstGeom prst="rect">
            <ns1:avLst/>
          </ns1:prstGeom>
          <ns1:noFill/>
          <ns1:ln>
            <ns1:noFill/>
          </ns1:ln>
        </ns0:spPr>
        <ns0:txBody>
          <ns1:bodyPr anchorCtr="0" anchor="ctr" bIns="45700" lIns="91425" spcFirstLastPara="1" rIns="91425" wrap="square" tIns="45700">
            <ns1:spAutoFit/>
          </ns1:bodyPr>
          <ns1:lstStyle/>
          <ns1:p>
            <ns1:pPr indent="0" lvl="8"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課題に気づかせる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8" name="Google Shape;188;p8"/>
          <ns0:cNvSpPr txBox="1"/>
          <ns0:nvPr/>
        </ns0:nvSpPr>
        <ns0:spPr>
          <ns1:xfrm>
            <ns1:off x="3218288" y="2033375"/>
            <ns1:ext cx="2270544"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課題について深く理解させ、</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解決方法を提示する</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競合よりもお客様に早く接触し、課題解決をサポートする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9" name="Google Shape;189;p8"/>
          <ns0:cNvSpPr txBox="1"/>
          <ns0:nvPr/>
        </ns0:nvSpPr>
        <ns0:spPr>
          <ns1:xfrm>
            <ns1:off x="5796755" y="2038328"/>
            <ns1:ext cx="22704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数社～十数者程度の検討の候補に入り、２～３社の最終候補に残る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0" name="Google Shape;190;p8"/>
          <ns0:cNvSpPr txBox="1"/>
          <ns0:nvPr/>
        </ns0:nvSpPr>
        <ns0:spPr>
          <ns1:xfrm>
            <ns1:off x="8803899" y="2062750"/>
            <ns1:ext cx="2270544"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２～３社の最終候補から自社を選んでもらう</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91" name="Google Shape;191;p8"/>
          <ns0:cNvCxnSpPr/>
          <ns0:nvPr/>
        </ns0:nvCxnSpPr>
        <ns0:spPr>
          <ns1:xfrm>
            <ns1:off x="7096359" y="5593513"/>
            <ns1:ext cx="248700" cy="600"/>
          </ns1:xfrm>
          <ns1:prstGeom prst="curvedConnector3">
            <ns1:avLst>
              <ns1:gd fmla="val 50000" name="adj1"/>
            </ns1:avLst>
          </ns1:prstGeom>
          <ns1:noFill/>
          <ns1:ln cap="flat" cmpd="sng" w="9525">
            <ns1:solidFill>
              <ns1:srgbClr val="3E6EC2"/>
            </ns1:solidFill>
            <ns1:prstDash val="solid"/>
            <ns1:round/>
            <ns1:headEnd len="sm" w="sm" type="none"/>
            <ns1:tailEnd len="med" w="med" type="triangle"/>
          </ns1:ln>
        </ns0:spPr>
      </ns0:cxnSp>
      <ns0:cxnSp>
        <ns0:nvCxnSpPr>
          <ns0:cNvPr id="192" name="Google Shape;192;p8"/>
          <ns0:cNvCxnSpPr/>
          <ns0:nvPr/>
        </ns0:nvCxnSpPr>
        <ns0:spPr>
          <ns1:xfrm>
            <ns1:off x="6350" y="2856187"/>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93" name="Google Shape;193;p8"/>
          <ns0:cNvSpPr/>
          <ns0:nvPr/>
        </ns0:nvSpPr>
        <ns0:spPr>
          <ns1:xfrm>
            <ns1:off x="346704" y="5044052"/>
            <ns1:ext cx="2229871" cy="1487060"/>
          </ns1:xfrm>
          <ns1:prstGeom prst="roundRect">
            <ns1:avLst>
              <ns1:gd fmla="val 379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194" name="Google Shape;194;p8"/>
          <ns0:cNvPicPr preferRelativeResize="0"/>
          <ns0:nvPr/>
        </ns0:nvPicPr>
        <ns0:blipFill rotWithShape="1">
          <ns1:blip ns2:embed="rId3">
            <ns1:alphaModFix amt="70000"/>
          </ns1:blip>
          <ns1:srcRect b="21746" l="15360" r="8088" t="30557"/>
          <ns1:stretch/>
        </ns0:blipFill>
        <ns0:spPr>
          <ns1:xfrm>
            <ns1:off x="442931" y="5124711"/>
            <ns1:ext cx="2055611" cy="853914"/>
          </ns1:xfrm>
          <ns1:prstGeom prst="rect">
            <ns1:avLst/>
          </ns1:prstGeom>
          <ns1:noFill/>
          <ns1:ln>
            <ns1:noFill/>
          </ns1:ln>
        </ns0:spPr>
      </ns0:pic>
      <ns0:sp>
        <ns0:nvSpPr>
          <ns0:cNvPr id="195" name="Google Shape;195;p8"/>
          <ns0:cNvSpPr txBox="1"/>
          <ns0:nvPr/>
        </ns0:nvSpPr>
        <ns0:spPr>
          <ns1:xfrm>
            <ns1:off x="343102" y="5969998"/>
            <ns1:ext cx="222987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リアル展示会</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オンラインイベント</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96" name="Google Shape;196;p8"/>
          <ns0:cNvGrpSpPr/>
          <ns0:nvPr/>
        </ns0:nvGrpSpPr>
        <ns0:grpSpPr>
          <ns1:xfrm>
            <ns1:off x="385337" y="3214236"/>
            <ns1:ext cx="4409943" cy="1487060"/>
            <ns1:chOff x="449135" y="2788074"/>
            <ns1:chExt cx="4409943" cy="1487060"/>
          </ns1:xfrm>
        </ns0:grpSpPr>
        <ns0:sp>
          <ns0:nvSpPr>
            <ns0:cNvPr id="197" name="Google Shape;197;p8"/>
            <ns0:cNvSpPr/>
            <ns0:nvPr/>
          </ns0:nvSpPr>
          <ns0:spPr>
            <ns1:xfrm>
              <ns1:off x="449135" y="2788074"/>
              <ns1:ext cx="4409943"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98" name="Google Shape;198;p8"/>
            <ns0:cNvSpPr txBox="1"/>
            <ns0:nvPr/>
          </ns0:nvSpPr>
          <ns0:spPr>
            <ns1:xfrm>
              <ns1:off x="2575973" y="2934680"/>
              <ns1:ext cx="22263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課題に気づかせる。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課題について深く理解させる。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競合よりもお客様に先に接触し、自社を知ってもらう。</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9" name="Google Shape;199;p8"/>
            <ns0:cNvSpPr txBox="1"/>
            <ns0:nvPr/>
          </ns0:nvSpPr>
          <ns0:spPr>
            <ns1:xfrm>
              <ns1:off x="580012" y="3830867"/>
              <ns1:ext cx="1929272"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00" name="Google Shape;200;p8"/>
            <ns0:cNvPicPr preferRelativeResize="0"/>
            <ns0:nvPr/>
          </ns0:nvPicPr>
          <ns0:blipFill rotWithShape="1">
            <ns1:blip ns2:embed="rId4">
              <ns1:alphaModFix amt="50000"/>
            </ns1:blip>
            <ns1:srcRect b="14078" l="2145" r="1766" t="19305"/>
            <ns1:stretch/>
          </ns0:blipFill>
          <ns0:spPr>
            <ns1:xfrm>
              <ns1:off x="580012" y="2904253"/>
              <ns1:ext cx="1929272" cy="913654"/>
            </ns1:xfrm>
            <ns1:prstGeom prst="rect">
              <ns1:avLst/>
            </ns1:prstGeom>
            <ns1:noFill/>
            <ns1:ln>
              <ns1:noFill/>
            </ns1:ln>
          </ns0:spPr>
        </ns0:pic>
      </ns0:grpSp>
      <ns0:grpSp>
        <ns0:nvGrpSpPr>
          <ns0:cNvPr id="201" name="Google Shape;201;p8"/>
          <ns0:cNvGrpSpPr/>
          <ns0:nvPr/>
        </ns0:nvGrpSpPr>
        <ns0:grpSpPr>
          <ns1:xfrm>
            <ns1:off x="2640191" y="5049658"/>
            <ns1:ext cx="1903211" cy="1485211"/>
            <ns1:chOff x="2703989" y="4788793"/>
            <ns1:chExt cx="1903211" cy="1485211"/>
          </ns1:xfrm>
        </ns0:grpSpPr>
        <ns0:sp>
          <ns0:nvSpPr>
            <ns0:cNvPr id="202" name="Google Shape;202;p8"/>
            <ns0:cNvSpPr/>
            <ns0:nvPr/>
          </ns0:nvSpPr>
          <ns0:spPr>
            <ns1:xfrm>
              <ns1:off x="2703989" y="4788793"/>
              <ns1:ext cx="1903211"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Webサイト</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コンテンツマーケティング</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3" name="Google Shape;203;p8"/>
            <ns0:cNvSpPr/>
            <ns0:nvPr/>
          </ns0:nvSpPr>
          <ns0:spPr>
            <ns1:xfrm>
              <ns1:off x="2703989" y="5305877"/>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SNS広告</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204" name="Google Shape;204;p8"/>
            <ns0:cNvSpPr/>
            <ns0:nvPr/>
          </ns0:nvSpPr>
          <ns0:spPr>
            <ns1:xfrm>
              <ns1:off x="2703989" y="5822961"/>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資料ダウンロード</ns1:t>
              </ns1:r>
              <ns1:endParaRPr b="0" i="0" sz="1200" u="none" cap="none" strike="noStrike">
                <ns1:solidFill>
                  <ns1:schemeClr val="lt1"/>
                </ns1:solidFill>
                <ns1:latin typeface="BIZ UDPGothic"/>
                <ns1:ea typeface="BIZ UDPGothic"/>
                <ns1:cs typeface="BIZ UDPGothic"/>
                <ns1:sym typeface="BIZ UDPGothic"/>
              </ns1:endParaRPr>
            </ns1:p>
          </ns0:txBody>
        </ns0:sp>
      </ns0:grpSp>
      <ns0:sp>
        <ns0:nvSpPr>
          <ns0:cNvPr id="205" name="Google Shape;205;p8"/>
          <ns0:cNvSpPr/>
          <ns0:nvPr/>
        </ns0:nvSpPr>
        <ns0:spPr>
          <ns1:xfrm>
            <ns1:off x="5204540" y="5048733"/>
            <ns1:ext cx="4107840"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06" name="Google Shape;206;p8"/>
          <ns0:cNvSpPr txBox="1"/>
          <ns0:nvPr/>
        </ns0:nvSpPr>
        <ns0:spPr>
          <ns1:xfrm>
            <ns1:off x="6006076" y="5122907"/>
            <ns1:ext cx="242938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7" name="Google Shape;207;p8"/>
          <ns0:cNvSpPr txBox="1"/>
          <ns0:nvPr/>
        </ns0:nvSpPr>
        <ns0:spPr>
          <ns1:xfrm>
            <ns1:off x="5475500" y="5517317"/>
            <ns1:ext cx="3672000" cy="939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課題を深く理解させる。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Also provide competitive comparison information and information about our products.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For nurturing existing leads.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208" name="Google Shape;208;p8"/>
          <ns0:cNvCxnSpPr>
            <ns1:stCxn id="202" idx="3"/>
            <ns1:endCxn id="204" idx="3"/>
          </ns0:cNvCxnSpPr>
          <ns0:nvPr/>
        </ns0:nvCxnSpPr>
        <ns0:spPr>
          <ns1:xfrm flipH="1">
            <ns1:off x="4539802" y="5275180"/>
            <ns1:ext cx="3600" cy="1034100"/>
          </ns1:xfrm>
          <ns1:prstGeom prst="bentConnector3">
            <ns1:avLst>
              <ns1:gd fmla="val -3987222" name="adj1"/>
            </ns1:avLst>
          </ns1:prstGeom>
          <ns1:noFill/>
          <ns1:ln cap="flat" cmpd="sng" w="25400">
            <ns1:solidFill>
              <ns1:srgbClr val="3E6EC2"/>
            </ns1:solidFill>
            <ns1:prstDash val="solid"/>
            <ns1:round/>
            <ns1:headEnd len="sm" w="sm" type="none"/>
            <ns1:tailEnd len="sm" w="sm" type="none"/>
          </ns1:ln>
        </ns0:spPr>
      </ns0:cxnSp>
      <ns0:cxnSp>
        <ns0:nvCxnSpPr>
          <ns0:cNvPr id="209" name="Google Shape;209;p8"/>
          <ns0:cNvCxnSpPr>
            <ns1:stCxn id="203" idx="3"/>
            <ns1:endCxn id="205" idx="1"/>
          </ns0:cNvCxnSpPr>
          <ns0:nvPr/>
        </ns0:nvCxnSpPr>
        <ns0:spPr>
          <ns1:xfrm>
            <ns1:off x="4539800" y="5792264"/>
            <ns1:ext cx="664800" cy="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0" name="Google Shape;210;p8"/>
          <ns0:cNvSpPr/>
          <ns0:nvPr/>
        </ns0:nvSpPr>
        <ns0:spPr>
          <ns1:xfrm>
            <ns1:off x="9616466" y="5049095"/>
            <ns1:ext cx="2226269" cy="1487060"/>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1" name="Google Shape;211;p8"/>
          <ns0:cNvSpPr txBox="1"/>
          <ns0:nvPr/>
        </ns0:nvSpPr>
        <ns0:spPr>
          <ns1:xfrm>
            <ns1:off x="9612864" y="6145164"/>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フィールドセールス</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12" name="Google Shape;212;p8"/>
          <ns0:cNvPicPr preferRelativeResize="0"/>
          <ns0:nvPr/>
        </ns0:nvPicPr>
        <ns0:blipFill rotWithShape="1">
          <ns1:blip ns2:embed="rId5">
            <ns1:alphaModFix amt="70000"/>
          </ns1:blip>
          <ns1:srcRect b="21897" l="0" r="0" t="0"/>
          <ns1:stretch/>
        </ns0:blipFill>
        <ns0:spPr>
          <ns1:xfrm>
            <ns1:off x="9735295" y="5128702"/>
            <ns1:ext cx="1991588" cy="965758"/>
          </ns1:xfrm>
          <ns1:prstGeom prst="rect">
            <ns1:avLst/>
          </ns1:prstGeom>
          <ns1:noFill/>
          <ns1:ln>
            <ns1:noFill/>
          </ns1:ln>
        </ns0:spPr>
      </ns0:pic>
      <ns0:cxnSp>
        <ns0:nvCxnSpPr>
          <ns0:cNvPr id="213" name="Google Shape;213;p8"/>
          <ns0:cNvCxnSpPr>
            <ns1:stCxn id="205" idx="3"/>
            <ns1:endCxn id="210" idx="1"/>
          </ns0:cNvCxnSpPr>
          <ns0:nvPr/>
        </ns0:nvCxnSpPr>
        <ns0:spPr>
          <ns1:xfrm>
            <ns1:off x="9312380" y="5792263"/>
            <ns1:ext cx="304200" cy="3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4" name="Google Shape;214;p8"/>
          <ns0:cNvCxnSpPr>
            <ns1:stCxn id="197" idx="3"/>
            <ns1:endCxn id="215" idx="1"/>
          </ns0:cNvCxnSpPr>
          <ns0:nvPr/>
        </ns0:nvCxnSpPr>
        <ns0:spPr>
          <ns1:xfrm flipH="1" rot="10800000">
            <ns1:off x="4795280" y="3955666"/>
            <ns1:ext cx="407400" cy="21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6" name="Google Shape;216;p8"/>
          <ns0:cNvCxnSpPr/>
          <ns0:nvPr/>
        </ns0:nvCxnSpPr>
        <ns0:spPr>
          <ns1:xfrm flipH="1" rot="10800000">
            <ns1:off x="8952699" y="3955724"/>
            <ns1:ext cx="651300" cy="210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5" name="Google Shape;215;p8"/>
          <ns0:cNvSpPr/>
          <ns0:nvPr/>
        </ns0:nvSpPr>
        <ns0:spPr>
          <ns1:xfrm>
            <ns1:off x="5202738" y="2996213"/>
            <ns1:ext cx="4107839" cy="1919023"/>
          </ns1:xfrm>
          <ns1:prstGeom prst="roundRect">
            <ns1:avLst>
              <ns1:gd fmla="val 3797"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7" name="Google Shape;217;p8"/>
          <ns0:cNvSpPr txBox="1"/>
          <ns0:nvPr/>
        </ns0:nvSpPr>
        <ns0:spPr>
          <ns1:xfrm>
            <ns1:off x="5213372" y="3048196"/>
            <ns1:ext cx="3328437"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ウェビナーコンテンツの活用</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8" name="Google Shape;218;p8"/>
          <ns0:cNvSpPr txBox="1"/>
          <ns0:nvPr/>
        </ns0:nvSpPr>
        <ns0:spPr>
          <ns1:xfrm>
            <ns1:off x="5247672" y="3466627"/>
            <ns1:ext cx="2532757"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ウェビナーを開催すると、</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多くのコンテンツが生成される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9" name="Google Shape;219;p8"/>
          <ns0:cNvSpPr txBox="1"/>
          <ns0:nvPr/>
        </ns0:nvSpPr>
        <ns0:spPr>
          <ns1:xfrm>
            <ns1:off x="5262368" y="3976487"/>
            <ns1:ext cx="3328500" cy="92328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●講演資料　→ホワイトペーパー</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●講演動画　→Youtube、SNS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●講演内容　→SEO記事、ブログ</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220" name="Google Shape;220;p8"/>
          <ns0:cNvGrpSpPr/>
          <ns0:nvPr/>
        </ns0:nvGrpSpPr>
        <ns0:grpSpPr>
          <ns1:xfrm>
            <ns1:off x="4942274" y="3955724"/>
            <ns1:ext cx="260465" cy="1521676"/>
            <ns1:chOff x="5006072" y="3702632"/>
            <ns1:chExt cx="260465" cy="1521676"/>
          </ns1:xfrm>
        </ns0:grpSpPr>
        <ns0:cxnSp>
          <ns0:nvCxnSpPr>
            <ns0:cNvPr id="221" name="Google Shape;221;p8"/>
            <ns0:cNvCxnSpPr/>
            <ns0:nvPr/>
          </ns0:nvCxnSpPr>
          <ns0:spPr>
            <ns1:xfrm>
              <ns1:off x="5006072" y="5224308"/>
              <ns1:ext cx="260465" cy="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22" name="Google Shape;222;p8"/>
            <ns0:cNvCxnSpPr/>
            <ns0:nvPr/>
          </ns0:nvCxnSpPr>
          <ns0:spPr>
            <ns1:xfrm>
              <ns1:off x="5006072" y="3702632"/>
              <ns1:ext cx="0" cy="1521676"/>
            </ns1:xfrm>
            <ns1:prstGeom prst="straightConnector1">
              <ns1:avLst/>
            </ns1:prstGeom>
            <ns1:noFill/>
            <ns1:ln cap="flat" cmpd="sng" w="22225">
              <ns1:solidFill>
                <ns1:srgbClr val="3E6EC2"/>
              </ns1:solidFill>
              <ns1:prstDash val="solid"/>
              <ns1:round/>
              <ns1:headEnd len="sm" w="sm" type="none"/>
              <ns1:tailEnd len="sm" w="sm" type="none"/>
            </ns1:ln>
          </ns0:spPr>
        </ns0:cxnSp>
      </ns0:grpSp>
      <ns0:pic>
        <ns0:nvPicPr>
          <ns0:cNvPr id="223" name="Google Shape;223;p8"/>
          <ns0:cNvPicPr preferRelativeResize="0"/>
          <ns0:nvPr/>
        </ns0:nvPicPr>
        <ns0:blipFill rotWithShape="1">
          <ns1:blip ns2:embed="rId6">
            <ns1:alphaModFix/>
          </ns1:blip>
          <ns1:srcRect b="0" l="0" r="0" t="0"/>
          <ns1:stretch/>
        </ns0:blipFill>
        <ns0:spPr>
          <ns1:xfrm rot="1045917">
            <ns1:off x="8327531" y="3731679"/>
            <ns1:ext cx="557179" cy="932559"/>
          </ns1:xfrm>
          <ns1:prstGeom prst="rect">
            <ns1:avLst/>
          </ns1:prstGeom>
          <ns1:noFill/>
          <ns1:ln>
            <ns1:noFill/>
          </ns1:ln>
        </ns0:spPr>
      </ns0:pic>
      <ns0:pic>
        <ns0:nvPicPr>
          <ns0:cNvPr id="224" name="Google Shape;224;p8"/>
          <ns0:cNvPicPr preferRelativeResize="0"/>
          <ns0:nvPr/>
        </ns0:nvPicPr>
        <ns0:blipFill rotWithShape="1">
          <ns1:blip ns2:embed="rId7">
            <ns1:alphaModFix/>
          </ns1:blip>
          <ns1:srcRect b="0" l="0" r="0" t="0"/>
          <ns1:stretch/>
        </ns0:blipFill>
        <ns0:spPr>
          <ns1:xfrm>
            <ns1:off x="7846564" y="3894734"/>
            <ns1:ext cx="748751" cy="421797"/>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225" name="Google Shape;225;p8"/>
          <ns0:cNvSpPr/>
          <ns0:nvPr/>
        </ns0:nvSpPr>
        <ns0:spPr>
          <ns1:xfrm>
            <ns1:off x="9616466" y="2996213"/>
            <ns1:ext cx="2226269" cy="1904848"/>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26" name="Google Shape;226;p8"/>
          <ns0:cNvSpPr txBox="1"/>
          <ns0:nvPr/>
        </ns0:nvSpPr>
        <ns0:spPr>
          <ns1:xfrm>
            <ns1:off x="9612864" y="4322292"/>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フィールドセールス</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27" name="Google Shape;227;p8"/>
          <ns0:cNvPicPr preferRelativeResize="0"/>
          <ns0:nvPr/>
        </ns0:nvPicPr>
        <ns0:blipFill rotWithShape="1">
          <ns1:blip ns2:embed="rId5">
            <ns1:alphaModFix amt="70000"/>
          </ns1:blip>
          <ns1:srcRect b="21897" l="0" r="0" t="0"/>
          <ns1:stretch/>
        </ns0:blipFill>
        <ns0:spPr>
          <ns1:xfrm>
            <ns1:off x="9735295" y="3305830"/>
            <ns1:ext cx="1991588" cy="965758"/>
          </ns1:xfrm>
          <ns1:prstGeom prst="rect">
            <ns1:avLst/>
          </ns1:prstGeom>
          <ns1:noFill/>
          <ns1:ln>
            <ns1:noFill/>
          </ns1:ln>
        </ns0:spPr>
      </ns0:pic>
      <ns0:cxnSp>
        <ns0:nvCxnSpPr>
          <ns0:cNvPr id="228" name="Google Shape;228;p8"/>
          <ns0:cNvCxnSpPr/>
          <ns0:nvPr/>
        </ns0:nvCxnSpPr>
        <ns0:spPr>
          <ns1:xfrm rot="10800000">
            <ns1:off x="7258460" y="4867120"/>
            <ns1:ext cx="0" cy="148957"/>
          </ns1:xfrm>
          <ns1:prstGeom prst="straightConnector1">
            <ns1:avLst/>
          </ns1:prstGeom>
          <ns1:noFill/>
          <ns1:ln cap="flat" cmpd="sng" w="25400">
            <ns1:solidFill>
              <ns1:srgbClr val="3E6EC2"/>
            </ns1:solidFill>
            <ns1:prstDash val="solid"/>
            <ns1:round/>
            <ns1:headEnd len="sm" w="sm" type="none"/>
            <ns1:tailEnd len="lg" w="lg" type="stealth"/>
          </ns1:ln>
        </ns0:spPr>
      </ns0:cxnSp>
      <ns0:grpSp>
        <ns0:nvGrpSpPr>
          <ns0:cNvPr id="229" name="Google Shape;229;p8"/>
          <ns0:cNvGrpSpPr/>
          <ns0:nvPr/>
        </ns0:nvGrpSpPr>
        <ns0:grpSpPr>
          <ns1:xfrm>
            <ns1:off x="527995" y="740399"/>
            <ns1:ext cx="11157275" cy="392621"/>
            <ns1:chOff x="506730" y="986269"/>
            <ns1:chExt cx="8033423" cy="777702"/>
          </ns1:xfrm>
        </ns0:grpSpPr>
        <ns0:sp>
          <ns0:nvSpPr>
            <ns0:cNvPr id="230" name="Google Shape;230;p8"/>
            <ns0:cNvSpPr/>
            <ns0:nvPr/>
          </ns0:nvSpPr>
          <ns0:spPr>
            <ns1:xfrm>
              <ns1:off x="6951412" y="986271"/>
              <ns1:ext cx="1588741"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提案・受注</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1" name="Google Shape;231;p8"/>
            <ns0:cNvSpPr/>
            <ns0:nvPr/>
          </ns0:nvSpPr>
          <ns0:spPr>
            <ns1:xfrm>
              <ns1:off x="3538345" y="986269"/>
              <ns1:ext cx="330738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リード育成</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2" name="Google Shape;232;p8"/>
            <ns0:cNvSpPr/>
            <ns0:nvPr/>
          </ns0:nvSpPr>
          <ns0:spPr>
            <ns1:xfrm>
              <ns1:off x="506730" y="989953"/>
              <ns1:ext cx="2958386"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リード獲得</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233" name="Google Shape;233;p8"/>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34" name="Google Shape;234;p8"/>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9.xml><?xml version="1.0" encoding="utf-8"?>
<ns0:sld xmlns:ns0="http://schemas.openxmlformats.org/presentationml/2006/main" xmlns:ns1="http://schemas.openxmlformats.org/drawingml/2006/main" xmlns:ns2="http://schemas.openxmlformats.org/officeDocument/2006/relationships">
  <ns0:cSld>
    <ns0:spTree>
      <ns0:nvGrpSpPr>
        <ns0:cNvPr id="239" name="Shape 239"/>
        <ns0:cNvGrpSpPr/>
        <ns0:nvPr/>
      </ns0:nvGrpSpPr>
      <ns0:grpSpPr>
        <ns1:xfrm>
          <ns1:off x="0" y="0"/>
          <ns1:ext cx="0" cy="0"/>
          <ns1:chOff x="0" y="0"/>
          <ns1:chExt cx="0" cy="0"/>
        </ns1:xfrm>
      </ns0:grpSpPr>
      <ns0:sp>
        <ns0:nvSpPr>
          <ns0:cNvPr id="240" name="Google Shape;240;p9"/>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リード獲得におけるウェビナーの位置付け</ns1:t>
            </ns1:r>
            <ns1:endParaRPr b="0" i="0" sz="1400" u="none" cap="none" strike="noStrike">
              <ns1:solidFill>
                <ns1:srgbClr val="000000"/>
              </ns1:solidFill>
              <ns1:latin typeface="Arial"/>
              <ns1:ea typeface="Arial"/>
              <ns1:cs typeface="Arial"/>
              <ns1:sym typeface="Arial"/>
            </ns1:endParaRPr>
          </ns1:p>
        </ns0:txBody>
      </ns0:sp>
      <ns0:cxnSp>
        <ns0:nvCxnSpPr>
          <ns0:cNvPr id="241" name="Google Shape;241;p9"/>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42" name="Google Shape;242;p9"/>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43" name="Google Shape;243;p9"/>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244" name="Google Shape;244;p9"/>
          <ns0:cNvSpPr/>
          <ns0:nvPr/>
        </ns0:nvSpPr>
        <ns0:spPr>
          <ns1:xfrm>
            <ns1:off x="601254" y="866085"/>
            <ns1:ext cx="11101269" cy="5524185"/>
          </ns1:xfrm>
          <ns1:prstGeom prst="rect">
            <ns1:avLst/>
          </ns1:prstGeom>
          <ns1:solidFill>
            <ns1:srgbClr val="D8E2F3"/>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5" name="Google Shape;245;p9"/>
          <ns0:cNvSpPr/>
          <ns0:nvPr/>
        </ns0:nvSpPr>
        <ns0:spPr>
          <ns1:xfrm>
            <ns1:off x="180520" y="755229"/>
            <ns1:ext cx="322492" cy="5635042"/>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6" name="Google Shape;246;p9"/>
          <ns0:cNvSpPr/>
          <ns0:nvPr/>
        </ns0:nvSpPr>
        <ns0:spPr>
          <ns1:xfrm rot="5400000">
            <ns1:off x="8867350" y="3592998"/>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7" name="Google Shape;247;p9"/>
          <ns0:cNvSpPr txBox="1"/>
          <ns0:nvPr/>
        </ns0:nvSpPr>
        <ns0:spPr>
          <ns1:xfrm>
            <ns1:off x="601254" y="86608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リード獲得単価</ns1:t>
            </ns1:r>
            <ns1:endParaRPr b="0" i="0" sz="1400" u="none" cap="none" strike="noStrike">
              <ns1:solidFill>
                <ns1:srgbClr val="102F74"/>
              </ns1:solidFill>
              <ns1:latin typeface="Arial"/>
              <ns1:ea typeface="Arial"/>
              <ns1:cs typeface="Arial"/>
              <ns1:sym typeface="Arial"/>
            </ns1:endParaRPr>
          </ns1:p>
        </ns0:txBody>
      </ns0:sp>
      <ns0:sp>
        <ns0:nvSpPr>
          <ns0:cNvPr id="248" name="Google Shape;248;p9"/>
          <ns0:cNvSpPr/>
          <ns0:nvPr/>
        </ns0:nvSpPr>
        <ns0:spPr>
          <ns1:xfrm rot="-5400000">
            <ns1:off x="3116454" y="3592997"/>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9" name="Google Shape;249;p9"/>
          <ns0:cNvSpPr txBox="1"/>
          <ns0:nvPr/>
        </ns0:nvSpPr>
        <ns0:spPr>
          <ns1:xfrm>
            <ns1:off x="5221117" y="589425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Interest</ns1:t>
            </ns1:r>
            <ns1:endParaRPr b="0" i="0" sz="1400" u="none" cap="none" strike="noStrike">
              <ns1:solidFill>
                <ns1:srgbClr val="102F74"/>
              </ns1:solidFill>
              <ns1:latin typeface="Arial"/>
              <ns1:ea typeface="Arial"/>
              <ns1:cs typeface="Arial"/>
              <ns1:sym typeface="Arial"/>
            </ns1:endParaRPr>
          </ns1:p>
        </ns0:txBody>
      </ns0:sp>
      <ns0:sp>
        <ns0:nvSpPr>
          <ns0:cNvPr id="250" name="Google Shape;250;p9"/>
          <ns0:cNvSpPr txBox="1"/>
          <ns0:nvPr/>
        </ns0:nvSpPr>
        <ns0:spPr>
          <ns1:xfrm>
            <ns1:off x="749648"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Low</ns1:t>
            </ns1:r>
            <ns1:endParaRPr b="0" i="0" sz="1400" u="none" cap="none" strike="noStrike">
              <ns1:solidFill>
                <ns1:srgbClr val="102F74"/>
              </ns1:solidFill>
              <ns1:latin typeface="Arial"/>
              <ns1:ea typeface="Arial"/>
              <ns1:cs typeface="Arial"/>
              <ns1:sym typeface="Arial"/>
            </ns1:endParaRPr>
          </ns1:p>
        </ns0:txBody>
      </ns0:sp>
      <ns0:sp>
        <ns0:nvSpPr>
          <ns0:cNvPr id="251" name="Google Shape;251;p9"/>
          <ns0:cNvSpPr txBox="1"/>
          <ns0:nvPr/>
        </ns0:nvSpPr>
        <ns0:spPr>
          <ns1:xfrm>
            <ns1:off x="10677505"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High</ns1:t>
            </ns1:r>
            <ns1:endParaRPr b="0" i="0" sz="1400" u="none" cap="none" strike="noStrike">
              <ns1:solidFill>
                <ns1:srgbClr val="102F74"/>
              </ns1:solidFill>
              <ns1:latin typeface="Arial"/>
              <ns1:ea typeface="Arial"/>
              <ns1:cs typeface="Arial"/>
              <ns1:sym typeface="Arial"/>
            </ns1:endParaRPr>
          </ns1:p>
        </ns0:txBody>
      </ns0:sp>
      <ns0:sp>
        <ns0:nvSpPr>
          <ns0:cNvPr id="252" name="Google Shape;252;p9"/>
          <ns0:cNvSpPr txBox="1"/>
          <ns0:nvPr/>
        </ns0:nvSpPr>
        <ns0:spPr>
          <ns1:xfrm>
            <ns1:off x="632186" y="133462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30,000円</ns1:t>
            </ns1:r>
            <ns1:endParaRPr b="0" i="0" sz="1400" u="none" cap="none" strike="noStrike">
              <ns1:solidFill>
                <ns1:srgbClr val="102F74"/>
              </ns1:solidFill>
              <ns1:latin typeface="Arial"/>
              <ns1:ea typeface="Arial"/>
              <ns1:cs typeface="Arial"/>
              <ns1:sym typeface="Arial"/>
            </ns1:endParaRPr>
          </ns1:p>
        </ns0:txBody>
      </ns0:sp>
      <ns0:sp>
        <ns0:nvSpPr>
          <ns0:cNvPr id="253" name="Google Shape;253;p9"/>
          <ns0:cNvSpPr txBox="1"/>
          <ns0:nvPr/>
        </ns0:nvSpPr>
        <ns0:spPr>
          <ns1:xfrm>
            <ns1:off x="632186" y="316960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10,000円</ns1:t>
            </ns1:r>
            <ns1:endParaRPr b="0" i="0" sz="1400" u="none" cap="none" strike="noStrike">
              <ns1:solidFill>
                <ns1:srgbClr val="102F74"/>
              </ns1:solidFill>
              <ns1:latin typeface="Arial"/>
              <ns1:ea typeface="Arial"/>
              <ns1:cs typeface="Arial"/>
              <ns1:sym typeface="Arial"/>
            </ns1:endParaRPr>
          </ns1:p>
        </ns0:txBody>
      </ns0:sp>
      <ns0:sp>
        <ns0:nvSpPr>
          <ns0:cNvPr id="254" name="Google Shape;254;p9"/>
          <ns0:cNvSpPr txBox="1"/>
          <ns0:nvPr/>
        </ns0:nvSpPr>
        <ns0:spPr>
          <ns1:xfrm>
            <ns1:off x="632186" y="4640480"/>
            <ns1:ext cx="182809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5,000円</ns1:t>
            </ns1:r>
            <ns1:endParaRPr b="0" i="0" sz="1400" u="none" cap="none" strike="noStrike">
              <ns1:solidFill>
                <ns1:srgbClr val="102F74"/>
              </ns1:solidFill>
              <ns1:latin typeface="Arial"/>
              <ns1:ea typeface="Arial"/>
              <ns1:cs typeface="Arial"/>
              <ns1:sym typeface="Arial"/>
            </ns1:endParaRPr>
          </ns1:p>
        </ns0:txBody>
      </ns0:sp>
      <ns0:sp>
        <ns0:nvSpPr>
          <ns0:cNvPr id="255" name="Google Shape;255;p9"/>
          <ns0:cNvSpPr/>
          <ns0:nvPr/>
        </ns0:nvSpPr>
        <ns0:spPr>
          <ns1:xfrm rot="-2303840">
            <ns1:off x="1992846" y="1407218"/>
            <ns1:ext cx="8904489" cy="1390615"/>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6" name="Google Shape;256;p9"/>
          <ns0:cNvSpPr/>
          <ns0:nvPr/>
        </ns0:nvSpPr>
        <ns0:spPr>
          <ns1:xfrm rot="-1078313">
            <ns1:off x="2885809" y="3520691"/>
            <ns1:ext cx="4199490" cy="682226"/>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7" name="Google Shape;257;p9"/>
          <ns0:cNvSpPr/>
          <ns0:nvPr/>
        </ns0:nvSpPr>
        <ns0:spPr>
          <ns1:xfrm>
            <ns1:off x="2247518" y="3240105"/>
            <ns1:ext cx="3323872"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Online</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　展示会</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Arial"/>
                <ns1:ea typeface="Arial"/>
                <ns1:cs typeface="Arial"/>
                <ns1:sym typeface="Arial"/>
              </ns1:rPr>
              <ns1:t>(大規模ウェビナー)</ns1:t>
            </ns1:r>
            <ns1:endParaRPr b="1" i="0" sz="1600" u="none" cap="none" strike="noStrike">
              <ns1:solidFill>
                <ns1:schemeClr val="lt1"/>
              </ns1:solidFill>
              <ns1:latin typeface="Arial"/>
              <ns1:ea typeface="Arial"/>
              <ns1:cs typeface="Arial"/>
              <ns1:sym typeface="Arial"/>
            </ns1:endParaRPr>
          </ns1:p>
        </ns0:txBody>
      </ns0:sp>
      <ns0:sp>
        <ns0:nvSpPr>
          <ns0:cNvPr id="258" name="Google Shape;258;p9"/>
          <ns0:cNvSpPr txBox="1"/>
          <ns0:nvPr/>
        </ns0:nvSpPr>
        <ns0:spPr>
          <ns1:xfrm rot="-1064290">
            <ns1:off x="4119700" y="3400789"/>
            <ns1:ext cx="2401237"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比較サイト</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資料ダウンロード</ns1:t>
            </ns1:r>
            <ns1:endParaRPr b="0" i="0" sz="1400" u="none" cap="none" strike="noStrike">
              <ns1:solidFill>
                <ns1:srgbClr val="000000"/>
              </ns1:solidFill>
              <ns1:latin typeface="Arial"/>
              <ns1:ea typeface="Arial"/>
              <ns1:cs typeface="Arial"/>
              <ns1:sym typeface="Arial"/>
            </ns1:endParaRPr>
          </ns1:p>
        </ns0:txBody>
      </ns0:sp>
      <ns0:sp>
        <ns0:nvSpPr>
          <ns0:cNvPr id="259" name="Google Shape;259;p9"/>
          <ns0:cNvSpPr/>
          <ns0:nvPr/>
        </ns0:nvSpPr>
        <ns0:spPr>
          <ns1:xfrm>
            <ns1:off x="7169568" y="-43273"/>
            <ns1:ext cx="2213008" cy="1747225"/>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メール広告</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0:txBody>
      </ns0:sp>
      <ns0:sp>
        <ns0:nvSpPr>
          <ns0:cNvPr id="260" name="Google Shape;260;p9"/>
          <ns0:cNvSpPr/>
          <ns0:nvPr/>
        </ns0:nvSpPr>
        <ns0:spPr>
          <ns1:xfrm>
            <ns1:off x="6751246" y="1446798"/>
            <ns1:ext cx="4500255"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webinar</ns1:t>
            </ns1:r>
            <ns1:endParaRPr b="0" i="0" sz="1400" u="none" cap="none" strike="noStrike">
              <ns1:solidFill>
                <ns1:srgbClr val="000000"/>
              </ns1:solidFill>
              <ns1:latin typeface="Arial"/>
              <ns1:ea typeface="Arial"/>
              <ns1:cs typeface="Arial"/>
              <ns1:sym typeface="Arial"/>
            </ns1:endParaRPr>
          </ns1:p>
        </ns0:txBody>
      </ns0:sp>
      <ns0:sp>
        <ns0:nvSpPr>
          <ns0:cNvPr id="261" name="Google Shape;261;p9"/>
          <ns0:cNvSpPr txBox="1"/>
          <ns0:nvPr/>
        </ns0:nvSpPr>
        <ns0:spPr>
          <ns1:xfrm rot="-2302477">
            <ns1:off x="3923963" y="1897256"/>
            <ns1:ext cx="3791971"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リアル展示会</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リスティング／SNS広告</ns1:t>
            </ns1:r>
            <ns1:endParaRPr b="0" i="0" sz="1400" u="none" cap="none" strike="noStrike">
              <ns1:solidFill>
                <ns1:srgbClr val="000000"/>
              </ns1:solidFill>
              <ns1:latin typeface="Arial"/>
              <ns1:ea typeface="Arial"/>
              <ns1:cs typeface="Arial"/>
              <ns1:sym typeface="Arial"/>
            </ns1:endParaRPr>
          </ns1:p>
        </ns0:txBody>
      </ns0:sp>
      <ns0:sp>
        <ns0:nvSpPr>
          <ns0:cNvPr id="262" name="Google Shape;262;p9"/>
          <ns0:cNvSpPr txBox="1"/>
          <ns0:nvPr/>
        </ns0:nvSpPr>
        <ns0:spPr>
          <ns1:xfrm>
            <ns1:off x="10830042" y="2973280"/>
            <ns1:ext cx="1343925" cy="64633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Majisemi</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Club</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10,000円～</ns1:t>
            </ns1:r>
            <ns1:endParaRPr b="0" i="0" sz="1400" u="none" cap="none" strike="noStrike">
              <ns1:solidFill>
                <ns1:srgbClr val="102F74"/>
              </ns1:solidFill>
              <ns1:latin typeface="Arial"/>
              <ns1:ea typeface="Arial"/>
              <ns1:cs typeface="Arial"/>
              <ns1:sym typeface="Arial"/>
            </ns1:endParaRPr>
          </ns1:p>
        </ns0:txBody>
      </ns0:sp>
      <ns0:sp>
        <ns0:nvSpPr>
          <ns0:cNvPr id="263" name="Google Shape;263;p9"/>
          <ns0:cNvSpPr txBox="1"/>
          <ns0:nvPr/>
        </ns0:nvSpPr>
        <ns0:spPr>
          <ns1:xfrm>
            <ns1:off x="10830042" y="2228165"/>
            <ns1:ext cx="113859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ビジター</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14,500 JPY</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4" name="Google Shape;264;p9"/>
          <ns0:cNvPicPr preferRelativeResize="0"/>
          <ns0:nvPr/>
        </ns0:nvPicPr>
        <ns0:blipFill rotWithShape="1">
          <ns1:blip ns2:embed="rId3">
            <ns1:alphaModFix/>
          </ns1:blip>
          <ns1:srcRect b="0" l="0" r="0" t="0"/>
          <ns1:stretch/>
        </ns0:blipFill>
        <ns0:spPr>
          <ns1:xfrm>
            <ns1:off x="10188224" y="2891420"/>
            <ns1:ext cx="849606" cy="849606"/>
          </ns1:xfrm>
          <ns1:prstGeom prst="rect">
            <ns1:avLst/>
          </ns1:prstGeom>
          <ns1:noFill/>
          <ns1:ln>
            <ns1:noFill/>
          </ns1:ln>
        </ns0:spPr>
      </ns0:pic>
      <ns0:pic>
        <ns0:nvPicPr>
          <ns0:cNvPr descr="挿絵 が含まれている画像&#10;&#10;自動的に生成された説明" id="265" name="Google Shape;265;p9"/>
          <ns0:cNvPicPr preferRelativeResize="0"/>
          <ns0:nvPr/>
        </ns0:nvPicPr>
        <ns0:blipFill rotWithShape="1">
          <ns1:blip ns2:embed="rId3">
            <ns1:alphaModFix/>
          </ns1:blip>
          <ns1:srcRect b="0" l="0" r="0" t="0"/>
          <ns1:stretch/>
        </ns0:blipFill>
        <ns0:spPr>
          <ns1:xfrm>
            <ns1:off x="10188224" y="2011264"/>
            <ns1:ext cx="849606" cy="849606"/>
          </ns1:xfrm>
          <ns1:prstGeom prst="rect">
            <ns1:avLst/>
          </ns1:prstGeom>
          <ns1:noFill/>
          <ns1:ln>
            <ns1:noFill/>
          </ns1:ln>
        </ns0:spPr>
      </ns0:pic>
      <ns0:sp>
        <ns0:nvSpPr>
          <ns0:cNvPr id="266" name="Google Shape;266;p9"/>
          <ns0:cNvSpPr txBox="1"/>
          <ns0:nvPr/>
        </ns0:nvSpPr>
        <ns0:spPr>
          <ns1:xfrm>
            <ns1:off x="2128109" y="5545647"/>
            <ns1:ext cx="1138591"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リアル展示会</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Joint exhibition</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7" name="Google Shape;267;p9"/>
          <ns0:cNvPicPr preferRelativeResize="0"/>
          <ns0:nvPr/>
        </ns0:nvPicPr>
        <ns0:blipFill rotWithShape="1">
          <ns1:blip ns2:embed="rId3">
            <ns1:alphaModFix/>
          </ns1:blip>
          <ns1:srcRect b="0" l="0" r="0" t="0"/>
          <ns1:stretch/>
        </ns0:blipFill>
        <ns0:spPr>
          <ns1:xfrm>
            <ns1:off x="1395079" y="5367076"/>
            <ns1:ext cx="849606" cy="849606"/>
          </ns1:xfrm>
          <ns1:prstGeom prst="rect">
            <ns1:avLst/>
          </ns1:prstGeom>
          <ns1:noFill/>
          <ns1:ln>
            <ns1:noFill/>
          </ns1:ln>
        </ns0:spPr>
      </ns0:pic>
      <ns0:sp>
        <ns0:nvSpPr>
          <ns0:cNvPr id="268" name="Google Shape;268;p9"/>
          <ns0:cNvSpPr/>
          <ns0:nvPr/>
        </ns0:nvSpPr>
        <ns0:spPr>
          <ns1:xfrm>
            <ns1:off x="1957251" y="4432024"/>
            <ns1:ext cx="2312098"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On-demand</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Video distribution</ns1:t>
            </ns1:r>
            <ns1:endParaRPr b="0" i="0" sz="1400" u="none" cap="none" strike="noStrike">
              <ns1:solidFill>
                <ns1:srgbClr val="000000"/>
              </ns1:solidFill>
              <ns1:latin typeface="Arial"/>
              <ns1:ea typeface="Arial"/>
              <ns1:cs typeface="Arial"/>
              <ns1:sym typeface="Arial"/>
            </ns1:endParaRPr>
          </ns1:p>
        </ns0:txBody>
      </ns0:sp>
      <ns0:sp>
        <ns0:nvSpPr>
          <ns0:cNvPr id="269" name="Google Shape;269;p9"/>
          <ns0:cNvSpPr/>
          <ns0:nvPr/>
        </ns0:nvSpPr>
        <ns0:spPr>
          <ns1:xfrm>
            <ns1:off x="8356619" y="906414"/>
            <ns1:ext cx="1444279"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Telemarketing</ns1:t>
            </ns1:r>
            <ns1:endParaRPr b="0" i="0" sz="1400" u="none" cap="none" strike="noStrike">
              <ns1:solidFill>
                <ns1:srgbClr val="000000"/>
              </ns1:solidFill>
              <ns1:latin typeface="Arial"/>
              <ns1:ea typeface="Arial"/>
              <ns1:cs typeface="Arial"/>
              <ns1:sym typeface="Arial"/>
            </ns1:endParaRPr>
          </ns1:p>
        </ns0:txBody>
      </ns0:sp>
      <ns0:sp>
        <ns0:nvSpPr>
          <ns0:cNvPr id="270" name="Google Shape;270;p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71" name="Google Shape;271;p9"/>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theme/theme1.xml><?xml version="1.0" encoding="utf-8"?>
<a:theme xmlns:a="http://schemas.openxmlformats.org/drawingml/2006/main" xmlns:r="http://schemas.openxmlformats.org/officeDocument/2006/relationships" name="Office テーマ">
  <a:themeElements>
    <a:clrScheme name="ユーザー定義 1">
      <a:dk1>
        <a:srgbClr val="000000"/>
      </a:dk1>
      <a:lt1>
        <a:srgbClr val="FFFFFF"/>
      </a:lt1>
      <a:dk2>
        <a:srgbClr val="44546A"/>
      </a:dk2>
      <a:lt2>
        <a:srgbClr val="E7E6E6"/>
      </a:lt2>
      <a:accent1>
        <a:srgbClr val="4472C4"/>
      </a:accent1>
      <a:accent2>
        <a:srgbClr val="ED7D31"/>
      </a:accent2>
      <a:accent3>
        <a:srgbClr val="A5A5A5"/>
      </a:accent3>
      <a:accent4>
        <a:srgbClr val="163F9B"/>
      </a:accent4>
      <a:accent5>
        <a:srgbClr val="F4D93F"/>
      </a:accent5>
      <a:accent6>
        <a:srgbClr val="0F2F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